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76" r:id="rId3"/>
    <p:sldId id="280" r:id="rId4"/>
    <p:sldId id="281"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10B8"/>
    <a:srgbClr val="EE8E2E"/>
    <a:srgbClr val="EC8218"/>
    <a:srgbClr val="CCFF66"/>
    <a:srgbClr val="CC66FF"/>
    <a:srgbClr val="1C0FC1"/>
    <a:srgbClr val="FF6600"/>
    <a:srgbClr val="D05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042" autoAdjust="0"/>
    <p:restoredTop sz="84668" autoAdjust="0"/>
  </p:normalViewPr>
  <p:slideViewPr>
    <p:cSldViewPr>
      <p:cViewPr>
        <p:scale>
          <a:sx n="101" d="100"/>
          <a:sy n="101" d="100"/>
        </p:scale>
        <p:origin x="-39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image" Target="../media/image121.png"/><Relationship Id="rId5" Type="http://schemas.openxmlformats.org/officeDocument/2006/relationships/image" Target="../media/image161.png"/><Relationship Id="rId4" Type="http://schemas.openxmlformats.org/officeDocument/2006/relationships/image" Target="../media/image15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C266D-E66B-4FCE-AAE1-9F632474E7B1}" type="doc">
      <dgm:prSet loTypeId="urn:microsoft.com/office/officeart/2005/8/layout/vList4#1" loCatId="list" qsTypeId="urn:microsoft.com/office/officeart/2005/8/quickstyle/3d1" qsCatId="3D" csTypeId="urn:microsoft.com/office/officeart/2005/8/colors/accent0_1" csCatId="mainScheme" phldr="1"/>
      <dgm:spPr/>
      <dgm:t>
        <a:bodyPr/>
        <a:lstStyle/>
        <a:p>
          <a:endParaRPr lang="en-US"/>
        </a:p>
      </dgm:t>
    </dgm:pt>
    <dgm:pt modelId="{24A5C322-60B8-4F38-B597-CEAC9CDAAF78}">
      <dgm:prSet phldrT="[Text]"/>
      <dgm:spPr/>
      <dgm:t>
        <a:bodyPr/>
        <a:lstStyle/>
        <a:p>
          <a:r>
            <a:rPr lang="en-US" dirty="0" smtClean="0"/>
            <a:t>Script </a:t>
          </a:r>
          <a:r>
            <a:rPr lang="en-US" dirty="0" err="1" smtClean="0"/>
            <a:t>Kiddie</a:t>
          </a:r>
          <a:endParaRPr lang="en-US" dirty="0"/>
        </a:p>
      </dgm:t>
    </dgm:pt>
    <dgm:pt modelId="{2C543219-B475-4338-873A-4DCD83617A69}" type="parTrans" cxnId="{5D7F036F-FC6D-4ED4-B405-2C4C1EA885E0}">
      <dgm:prSet/>
      <dgm:spPr/>
      <dgm:t>
        <a:bodyPr/>
        <a:lstStyle/>
        <a:p>
          <a:endParaRPr lang="en-US"/>
        </a:p>
      </dgm:t>
    </dgm:pt>
    <dgm:pt modelId="{29B738A3-D275-4595-86A1-9CB0B38E38C9}" type="sibTrans" cxnId="{5D7F036F-FC6D-4ED4-B405-2C4C1EA885E0}">
      <dgm:prSet/>
      <dgm:spPr/>
      <dgm:t>
        <a:bodyPr/>
        <a:lstStyle/>
        <a:p>
          <a:endParaRPr lang="en-US"/>
        </a:p>
      </dgm:t>
    </dgm:pt>
    <dgm:pt modelId="{E949B21A-6ED0-4CFC-8146-880697017685}">
      <dgm:prSet phldrT="[Text]"/>
      <dgm:spPr/>
      <dgm:t>
        <a:bodyPr/>
        <a:lstStyle/>
        <a:p>
          <a:r>
            <a:rPr lang="en-US" dirty="0" smtClean="0"/>
            <a:t>Leveraging tools and exploits created by others</a:t>
          </a:r>
          <a:endParaRPr lang="en-US" dirty="0"/>
        </a:p>
      </dgm:t>
    </dgm:pt>
    <dgm:pt modelId="{0C77608D-84CA-4F23-B117-28236069266E}" type="parTrans" cxnId="{00C3FFBD-4D6E-44D7-9928-03E0E6806EB9}">
      <dgm:prSet/>
      <dgm:spPr/>
      <dgm:t>
        <a:bodyPr/>
        <a:lstStyle/>
        <a:p>
          <a:endParaRPr lang="en-US"/>
        </a:p>
      </dgm:t>
    </dgm:pt>
    <dgm:pt modelId="{75C1B914-4359-4C38-B1B4-AD7F436642CC}" type="sibTrans" cxnId="{00C3FFBD-4D6E-44D7-9928-03E0E6806EB9}">
      <dgm:prSet/>
      <dgm:spPr/>
      <dgm:t>
        <a:bodyPr/>
        <a:lstStyle/>
        <a:p>
          <a:endParaRPr lang="en-US"/>
        </a:p>
      </dgm:t>
    </dgm:pt>
    <dgm:pt modelId="{988590EC-C1A9-4470-9C65-38CE00D9F970}">
      <dgm:prSet phldrT="[Text]"/>
      <dgm:spPr/>
      <dgm:t>
        <a:bodyPr/>
        <a:lstStyle/>
        <a:p>
          <a:r>
            <a:rPr lang="en-US" dirty="0" smtClean="0"/>
            <a:t>Hacking by pushing the big red shiny button</a:t>
          </a:r>
          <a:endParaRPr lang="en-US" dirty="0"/>
        </a:p>
      </dgm:t>
    </dgm:pt>
    <dgm:pt modelId="{609192A8-A77A-4598-B033-7B91350C72CC}" type="parTrans" cxnId="{8ED9585E-296C-44F5-95C2-F4113C1FFF09}">
      <dgm:prSet/>
      <dgm:spPr/>
      <dgm:t>
        <a:bodyPr/>
        <a:lstStyle/>
        <a:p>
          <a:endParaRPr lang="en-US"/>
        </a:p>
      </dgm:t>
    </dgm:pt>
    <dgm:pt modelId="{C8EE7703-7CFB-4588-9C62-A30DFB9F43C1}" type="sibTrans" cxnId="{8ED9585E-296C-44F5-95C2-F4113C1FFF09}">
      <dgm:prSet/>
      <dgm:spPr/>
      <dgm:t>
        <a:bodyPr/>
        <a:lstStyle/>
        <a:p>
          <a:endParaRPr lang="en-US"/>
        </a:p>
      </dgm:t>
    </dgm:pt>
    <dgm:pt modelId="{99260BB7-17C0-45D7-B983-C7F9804A3E12}">
      <dgm:prSet phldrT="[Text]"/>
      <dgm:spPr/>
      <dgm:t>
        <a:bodyPr/>
        <a:lstStyle/>
        <a:p>
          <a:r>
            <a:rPr lang="en-US" dirty="0" err="1" smtClean="0"/>
            <a:t>Hacktivist</a:t>
          </a:r>
          <a:endParaRPr lang="en-US" dirty="0"/>
        </a:p>
      </dgm:t>
    </dgm:pt>
    <dgm:pt modelId="{476D6933-48CF-4B76-BE48-6EEE7F2D7EDF}" type="parTrans" cxnId="{5CB3E20C-C2EB-4300-8388-DBE2556775D2}">
      <dgm:prSet/>
      <dgm:spPr/>
      <dgm:t>
        <a:bodyPr/>
        <a:lstStyle/>
        <a:p>
          <a:endParaRPr lang="en-US"/>
        </a:p>
      </dgm:t>
    </dgm:pt>
    <dgm:pt modelId="{6C55952F-6EC1-420F-B410-105163ABC2A0}" type="sibTrans" cxnId="{5CB3E20C-C2EB-4300-8388-DBE2556775D2}">
      <dgm:prSet/>
      <dgm:spPr/>
      <dgm:t>
        <a:bodyPr/>
        <a:lstStyle/>
        <a:p>
          <a:endParaRPr lang="en-US"/>
        </a:p>
      </dgm:t>
    </dgm:pt>
    <dgm:pt modelId="{5D70CD52-A9B3-4950-9622-CE39826790F5}">
      <dgm:prSet phldrT="[Text]"/>
      <dgm:spPr/>
      <dgm:t>
        <a:bodyPr/>
        <a:lstStyle/>
        <a:p>
          <a:r>
            <a:rPr lang="en-US" dirty="0" smtClean="0"/>
            <a:t>Hacker with a cause</a:t>
          </a:r>
          <a:endParaRPr lang="en-US" dirty="0"/>
        </a:p>
      </dgm:t>
    </dgm:pt>
    <dgm:pt modelId="{4C49789C-67CC-4BCC-ABB1-7F52F23FDA86}" type="parTrans" cxnId="{23AEB51A-6D20-4A8A-9350-3CAC2C79DD01}">
      <dgm:prSet/>
      <dgm:spPr/>
      <dgm:t>
        <a:bodyPr/>
        <a:lstStyle/>
        <a:p>
          <a:endParaRPr lang="en-US"/>
        </a:p>
      </dgm:t>
    </dgm:pt>
    <dgm:pt modelId="{4214D675-E793-4006-B197-B26ADCBDA0D6}" type="sibTrans" cxnId="{23AEB51A-6D20-4A8A-9350-3CAC2C79DD01}">
      <dgm:prSet/>
      <dgm:spPr/>
      <dgm:t>
        <a:bodyPr/>
        <a:lstStyle/>
        <a:p>
          <a:endParaRPr lang="en-US"/>
        </a:p>
      </dgm:t>
    </dgm:pt>
    <dgm:pt modelId="{715B98EB-E38C-41ED-AD50-D41A1DD6737D}">
      <dgm:prSet phldrT="[Text]"/>
      <dgm:spPr/>
      <dgm:t>
        <a:bodyPr/>
        <a:lstStyle/>
        <a:p>
          <a:r>
            <a:rPr lang="en-US" dirty="0" smtClean="0"/>
            <a:t>Denial of service, site defacement</a:t>
          </a:r>
          <a:endParaRPr lang="en-US" dirty="0"/>
        </a:p>
      </dgm:t>
    </dgm:pt>
    <dgm:pt modelId="{18AE87BC-03C6-4751-972D-CFD0A6BE8084}" type="parTrans" cxnId="{A42E4806-E078-4A8B-BFB3-1D44CE997107}">
      <dgm:prSet/>
      <dgm:spPr/>
      <dgm:t>
        <a:bodyPr/>
        <a:lstStyle/>
        <a:p>
          <a:endParaRPr lang="en-US"/>
        </a:p>
      </dgm:t>
    </dgm:pt>
    <dgm:pt modelId="{D9986388-5035-48DF-90EE-18DDFAA3BAC9}" type="sibTrans" cxnId="{A42E4806-E078-4A8B-BFB3-1D44CE997107}">
      <dgm:prSet/>
      <dgm:spPr/>
      <dgm:t>
        <a:bodyPr/>
        <a:lstStyle/>
        <a:p>
          <a:endParaRPr lang="en-US"/>
        </a:p>
      </dgm:t>
    </dgm:pt>
    <dgm:pt modelId="{8A1B51B8-3B38-4FAF-8055-C12BEA78EDA9}">
      <dgm:prSet phldrT="[Text]"/>
      <dgm:spPr/>
      <dgm:t>
        <a:bodyPr/>
        <a:lstStyle/>
        <a:p>
          <a:r>
            <a:rPr lang="en-US" dirty="0" smtClean="0"/>
            <a:t>Hacker</a:t>
          </a:r>
          <a:endParaRPr lang="en-US" dirty="0"/>
        </a:p>
      </dgm:t>
    </dgm:pt>
    <dgm:pt modelId="{60E35FB0-7E8D-4815-B2E8-34CD29305D8B}" type="parTrans" cxnId="{C669070C-810B-4C5D-81F4-7A86679A80B9}">
      <dgm:prSet/>
      <dgm:spPr/>
      <dgm:t>
        <a:bodyPr/>
        <a:lstStyle/>
        <a:p>
          <a:endParaRPr lang="en-US"/>
        </a:p>
      </dgm:t>
    </dgm:pt>
    <dgm:pt modelId="{98A784D9-B30C-4D65-9657-3141054B4042}" type="sibTrans" cxnId="{C669070C-810B-4C5D-81F4-7A86679A80B9}">
      <dgm:prSet/>
      <dgm:spPr/>
      <dgm:t>
        <a:bodyPr/>
        <a:lstStyle/>
        <a:p>
          <a:endParaRPr lang="en-US"/>
        </a:p>
      </dgm:t>
    </dgm:pt>
    <dgm:pt modelId="{2F6F343F-8064-44A7-B0AE-63D53025CF14}">
      <dgm:prSet phldrT="[Text]"/>
      <dgm:spPr/>
      <dgm:t>
        <a:bodyPr/>
        <a:lstStyle/>
        <a:p>
          <a:r>
            <a:rPr lang="en-US" dirty="0" smtClean="0"/>
            <a:t>Malicious and non-malicious</a:t>
          </a:r>
          <a:endParaRPr lang="en-US" dirty="0"/>
        </a:p>
      </dgm:t>
    </dgm:pt>
    <dgm:pt modelId="{6DDC5D42-3318-4C8C-AF81-540F3ED2B55D}" type="parTrans" cxnId="{3F9DFBF4-5900-4CA9-BA9D-052280AE5ABD}">
      <dgm:prSet/>
      <dgm:spPr/>
      <dgm:t>
        <a:bodyPr/>
        <a:lstStyle/>
        <a:p>
          <a:endParaRPr lang="en-US"/>
        </a:p>
      </dgm:t>
    </dgm:pt>
    <dgm:pt modelId="{3BEDAB92-2F82-44D8-8CA6-FA25CD10E38A}" type="sibTrans" cxnId="{3F9DFBF4-5900-4CA9-BA9D-052280AE5ABD}">
      <dgm:prSet/>
      <dgm:spPr/>
      <dgm:t>
        <a:bodyPr/>
        <a:lstStyle/>
        <a:p>
          <a:endParaRPr lang="en-US"/>
        </a:p>
      </dgm:t>
    </dgm:pt>
    <dgm:pt modelId="{6DD6A3FE-5DD6-4E09-BB32-8F17130A97E1}">
      <dgm:prSet phldrT="[Text]"/>
      <dgm:spPr/>
      <dgm:t>
        <a:bodyPr/>
        <a:lstStyle/>
        <a:p>
          <a:r>
            <a:rPr lang="en-US" dirty="0" smtClean="0"/>
            <a:t>Because they can</a:t>
          </a:r>
          <a:endParaRPr lang="en-US" dirty="0"/>
        </a:p>
      </dgm:t>
    </dgm:pt>
    <dgm:pt modelId="{8327C953-4F69-4081-81D3-0620517C23F7}" type="parTrans" cxnId="{70004F3C-C24C-4D30-81A0-4FD389771CF4}">
      <dgm:prSet/>
      <dgm:spPr/>
      <dgm:t>
        <a:bodyPr/>
        <a:lstStyle/>
        <a:p>
          <a:endParaRPr lang="en-US"/>
        </a:p>
      </dgm:t>
    </dgm:pt>
    <dgm:pt modelId="{70CBF161-0944-45D8-A29C-FD6358CD340E}" type="sibTrans" cxnId="{70004F3C-C24C-4D30-81A0-4FD389771CF4}">
      <dgm:prSet/>
      <dgm:spPr/>
      <dgm:t>
        <a:bodyPr/>
        <a:lstStyle/>
        <a:p>
          <a:endParaRPr lang="en-US"/>
        </a:p>
      </dgm:t>
    </dgm:pt>
    <dgm:pt modelId="{BC26ABAA-4471-4B5D-A8FC-85CFE8872D25}">
      <dgm:prSet phldrT="[Text]"/>
      <dgm:spPr/>
      <dgm:t>
        <a:bodyPr/>
        <a:lstStyle/>
        <a:p>
          <a:r>
            <a:rPr lang="en-US" dirty="0" smtClean="0"/>
            <a:t>Cyber Criminal</a:t>
          </a:r>
          <a:endParaRPr lang="en-US" dirty="0"/>
        </a:p>
      </dgm:t>
    </dgm:pt>
    <dgm:pt modelId="{0EB12073-6E99-41D3-81D1-66A329619365}" type="parTrans" cxnId="{E07C01AF-B44B-4DAC-B766-710A54B476FF}">
      <dgm:prSet/>
      <dgm:spPr/>
      <dgm:t>
        <a:bodyPr/>
        <a:lstStyle/>
        <a:p>
          <a:endParaRPr lang="en-US"/>
        </a:p>
      </dgm:t>
    </dgm:pt>
    <dgm:pt modelId="{21F17E62-A46D-4EAD-9AE7-74C989943CFD}" type="sibTrans" cxnId="{E07C01AF-B44B-4DAC-B766-710A54B476FF}">
      <dgm:prSet/>
      <dgm:spPr/>
      <dgm:t>
        <a:bodyPr/>
        <a:lstStyle/>
        <a:p>
          <a:endParaRPr lang="en-US"/>
        </a:p>
      </dgm:t>
    </dgm:pt>
    <dgm:pt modelId="{6DF6A318-083B-4990-AB9B-87659FBF0191}">
      <dgm:prSet phldrT="[Text]"/>
      <dgm:spPr/>
      <dgm:t>
        <a:bodyPr/>
        <a:lstStyle/>
        <a:p>
          <a:r>
            <a:rPr lang="en-US" dirty="0" smtClean="0"/>
            <a:t>Different levels of sophistication</a:t>
          </a:r>
          <a:endParaRPr lang="en-US" dirty="0"/>
        </a:p>
      </dgm:t>
    </dgm:pt>
    <dgm:pt modelId="{39E4C23D-DE23-4585-AD59-D5E3C21C2A43}" type="parTrans" cxnId="{E16CE243-1896-472D-995C-5892DBE8E311}">
      <dgm:prSet/>
      <dgm:spPr/>
      <dgm:t>
        <a:bodyPr/>
        <a:lstStyle/>
        <a:p>
          <a:endParaRPr lang="en-US"/>
        </a:p>
      </dgm:t>
    </dgm:pt>
    <dgm:pt modelId="{4D31265E-3E09-4A63-9FD1-BC90A6CEE3AE}" type="sibTrans" cxnId="{E16CE243-1896-472D-995C-5892DBE8E311}">
      <dgm:prSet/>
      <dgm:spPr/>
      <dgm:t>
        <a:bodyPr/>
        <a:lstStyle/>
        <a:p>
          <a:endParaRPr lang="en-US"/>
        </a:p>
      </dgm:t>
    </dgm:pt>
    <dgm:pt modelId="{BC3907BC-3872-4486-9FA1-D8BDE4AA6625}">
      <dgm:prSet phldrT="[Text]"/>
      <dgm:spPr/>
      <dgm:t>
        <a:bodyPr/>
        <a:lstStyle/>
        <a:p>
          <a:r>
            <a:rPr lang="en-US" dirty="0" smtClean="0"/>
            <a:t>Scams, information theft, fraud</a:t>
          </a:r>
          <a:endParaRPr lang="en-US" dirty="0"/>
        </a:p>
      </dgm:t>
    </dgm:pt>
    <dgm:pt modelId="{268E8F04-6AEC-4838-9458-51723F13534D}" type="parTrans" cxnId="{5759B5A7-657A-4DEE-8035-4B8F415FFC6B}">
      <dgm:prSet/>
      <dgm:spPr/>
      <dgm:t>
        <a:bodyPr/>
        <a:lstStyle/>
        <a:p>
          <a:endParaRPr lang="en-US"/>
        </a:p>
      </dgm:t>
    </dgm:pt>
    <dgm:pt modelId="{81B06931-C1EA-40D4-9E50-7E2557E539DF}" type="sibTrans" cxnId="{5759B5A7-657A-4DEE-8035-4B8F415FFC6B}">
      <dgm:prSet/>
      <dgm:spPr/>
      <dgm:t>
        <a:bodyPr/>
        <a:lstStyle/>
        <a:p>
          <a:endParaRPr lang="en-US"/>
        </a:p>
      </dgm:t>
    </dgm:pt>
    <dgm:pt modelId="{143F2AA9-A339-45C5-B7C4-F1D3972AD445}">
      <dgm:prSet phldrT="[Text]"/>
      <dgm:spPr/>
      <dgm:t>
        <a:bodyPr/>
        <a:lstStyle/>
        <a:p>
          <a:r>
            <a:rPr lang="en-US" dirty="0" smtClean="0"/>
            <a:t>Advanced Persistent Threat</a:t>
          </a:r>
          <a:endParaRPr lang="en-US" dirty="0"/>
        </a:p>
      </dgm:t>
    </dgm:pt>
    <dgm:pt modelId="{BC116AFB-E55E-4614-81F2-2AD28A980D1A}" type="parTrans" cxnId="{4F5BF3F9-604B-4996-B5B8-4B622B7E2C92}">
      <dgm:prSet/>
      <dgm:spPr/>
      <dgm:t>
        <a:bodyPr/>
        <a:lstStyle/>
        <a:p>
          <a:endParaRPr lang="en-US"/>
        </a:p>
      </dgm:t>
    </dgm:pt>
    <dgm:pt modelId="{135BD804-A259-4880-B6F0-C525683C5098}" type="sibTrans" cxnId="{4F5BF3F9-604B-4996-B5B8-4B622B7E2C92}">
      <dgm:prSet/>
      <dgm:spPr/>
      <dgm:t>
        <a:bodyPr/>
        <a:lstStyle/>
        <a:p>
          <a:endParaRPr lang="en-US"/>
        </a:p>
      </dgm:t>
    </dgm:pt>
    <dgm:pt modelId="{C24102C8-FA55-4A10-8857-DFE8AA5BA530}">
      <dgm:prSet phldrT="[Text]"/>
      <dgm:spPr/>
      <dgm:t>
        <a:bodyPr/>
        <a:lstStyle/>
        <a:p>
          <a:r>
            <a:rPr lang="en-US" dirty="0" smtClean="0"/>
            <a:t>Extremely sophisticated attackers; nation-states</a:t>
          </a:r>
          <a:endParaRPr lang="en-US" dirty="0"/>
        </a:p>
      </dgm:t>
    </dgm:pt>
    <dgm:pt modelId="{5004D6B5-E333-4F9C-9065-447DC644F8A8}" type="parTrans" cxnId="{B90AFA87-6266-4F9A-B962-656C4F5B8A0F}">
      <dgm:prSet/>
      <dgm:spPr/>
      <dgm:t>
        <a:bodyPr/>
        <a:lstStyle/>
        <a:p>
          <a:endParaRPr lang="en-US"/>
        </a:p>
      </dgm:t>
    </dgm:pt>
    <dgm:pt modelId="{A0F5AAF1-9EDE-4BDC-B395-771F5034E6AC}" type="sibTrans" cxnId="{B90AFA87-6266-4F9A-B962-656C4F5B8A0F}">
      <dgm:prSet/>
      <dgm:spPr/>
      <dgm:t>
        <a:bodyPr/>
        <a:lstStyle/>
        <a:p>
          <a:endParaRPr lang="en-US"/>
        </a:p>
      </dgm:t>
    </dgm:pt>
    <dgm:pt modelId="{F774C1D5-8628-4B8F-B3C7-C4D458DE6374}">
      <dgm:prSet phldrT="[Text]"/>
      <dgm:spPr/>
      <dgm:t>
        <a:bodyPr/>
        <a:lstStyle/>
        <a:p>
          <a:r>
            <a:rPr lang="en-US" dirty="0" smtClean="0"/>
            <a:t>Low &amp; slow, information theft, espionage</a:t>
          </a:r>
          <a:endParaRPr lang="en-US" dirty="0"/>
        </a:p>
      </dgm:t>
    </dgm:pt>
    <dgm:pt modelId="{7A71DADA-7E88-4625-8EA0-137491D03B03}" type="parTrans" cxnId="{E0122A33-B837-4A16-B58D-2FDEB37A7660}">
      <dgm:prSet/>
      <dgm:spPr/>
      <dgm:t>
        <a:bodyPr/>
        <a:lstStyle/>
        <a:p>
          <a:endParaRPr lang="en-US"/>
        </a:p>
      </dgm:t>
    </dgm:pt>
    <dgm:pt modelId="{52FCB1C9-3C30-4207-945E-398B647B9413}" type="sibTrans" cxnId="{E0122A33-B837-4A16-B58D-2FDEB37A7660}">
      <dgm:prSet/>
      <dgm:spPr/>
      <dgm:t>
        <a:bodyPr/>
        <a:lstStyle/>
        <a:p>
          <a:endParaRPr lang="en-US"/>
        </a:p>
      </dgm:t>
    </dgm:pt>
    <dgm:pt modelId="{F22C090B-79ED-409B-8CBE-A94546701354}" type="pres">
      <dgm:prSet presAssocID="{24AC266D-E66B-4FCE-AAE1-9F632474E7B1}" presName="linear" presStyleCnt="0">
        <dgm:presLayoutVars>
          <dgm:dir/>
          <dgm:resizeHandles val="exact"/>
        </dgm:presLayoutVars>
      </dgm:prSet>
      <dgm:spPr/>
      <dgm:t>
        <a:bodyPr/>
        <a:lstStyle/>
        <a:p>
          <a:endParaRPr lang="en-US"/>
        </a:p>
      </dgm:t>
    </dgm:pt>
    <dgm:pt modelId="{5D7AB2B8-F7D7-48D0-8E20-1812498C54BB}" type="pres">
      <dgm:prSet presAssocID="{24A5C322-60B8-4F38-B597-CEAC9CDAAF78}" presName="comp" presStyleCnt="0"/>
      <dgm:spPr/>
      <dgm:t>
        <a:bodyPr/>
        <a:lstStyle/>
        <a:p>
          <a:endParaRPr lang="en-US"/>
        </a:p>
      </dgm:t>
    </dgm:pt>
    <dgm:pt modelId="{CD8FC5C9-8CEA-4569-818F-EEC555521207}" type="pres">
      <dgm:prSet presAssocID="{24A5C322-60B8-4F38-B597-CEAC9CDAAF78}" presName="box" presStyleLbl="node1" presStyleIdx="0" presStyleCnt="5"/>
      <dgm:spPr/>
      <dgm:t>
        <a:bodyPr/>
        <a:lstStyle/>
        <a:p>
          <a:endParaRPr lang="en-US"/>
        </a:p>
      </dgm:t>
    </dgm:pt>
    <dgm:pt modelId="{F5F4ACA0-3AEB-444F-930D-A40575E7440F}" type="pres">
      <dgm:prSet presAssocID="{24A5C322-60B8-4F38-B597-CEAC9CDAAF78}" presName="img" presStyleLbl="fgImgPlace1" presStyleIdx="0" presStyleCnt="5" custScaleX="78303"/>
      <dgm:spPr>
        <a:blipFill rotWithShape="1">
          <a:blip xmlns:r="http://schemas.openxmlformats.org/officeDocument/2006/relationships" r:embed="rId1"/>
          <a:stretch>
            <a:fillRect/>
          </a:stretch>
        </a:blipFill>
      </dgm:spPr>
      <dgm:t>
        <a:bodyPr/>
        <a:lstStyle/>
        <a:p>
          <a:endParaRPr lang="en-US"/>
        </a:p>
      </dgm:t>
    </dgm:pt>
    <dgm:pt modelId="{03EC4FFA-ADA8-43EB-8484-085AE24142A7}" type="pres">
      <dgm:prSet presAssocID="{24A5C322-60B8-4F38-B597-CEAC9CDAAF78}" presName="text" presStyleLbl="node1" presStyleIdx="0" presStyleCnt="5">
        <dgm:presLayoutVars>
          <dgm:bulletEnabled val="1"/>
        </dgm:presLayoutVars>
      </dgm:prSet>
      <dgm:spPr/>
      <dgm:t>
        <a:bodyPr/>
        <a:lstStyle/>
        <a:p>
          <a:endParaRPr lang="en-US"/>
        </a:p>
      </dgm:t>
    </dgm:pt>
    <dgm:pt modelId="{3F26A241-6E7C-4470-BEBE-1D6F82A606B5}" type="pres">
      <dgm:prSet presAssocID="{29B738A3-D275-4595-86A1-9CB0B38E38C9}" presName="spacer" presStyleCnt="0"/>
      <dgm:spPr/>
      <dgm:t>
        <a:bodyPr/>
        <a:lstStyle/>
        <a:p>
          <a:endParaRPr lang="en-US"/>
        </a:p>
      </dgm:t>
    </dgm:pt>
    <dgm:pt modelId="{3B71F3EA-C6E3-458B-85C7-865C1605D080}" type="pres">
      <dgm:prSet presAssocID="{99260BB7-17C0-45D7-B983-C7F9804A3E12}" presName="comp" presStyleCnt="0"/>
      <dgm:spPr/>
      <dgm:t>
        <a:bodyPr/>
        <a:lstStyle/>
        <a:p>
          <a:endParaRPr lang="en-US"/>
        </a:p>
      </dgm:t>
    </dgm:pt>
    <dgm:pt modelId="{E1F429C2-0405-4ACF-831C-4727EC95FFC6}" type="pres">
      <dgm:prSet presAssocID="{99260BB7-17C0-45D7-B983-C7F9804A3E12}" presName="box" presStyleLbl="node1" presStyleIdx="1" presStyleCnt="5"/>
      <dgm:spPr/>
      <dgm:t>
        <a:bodyPr/>
        <a:lstStyle/>
        <a:p>
          <a:endParaRPr lang="en-US"/>
        </a:p>
      </dgm:t>
    </dgm:pt>
    <dgm:pt modelId="{CA06F5AE-4DF2-4B26-BEB1-186F7729A570}" type="pres">
      <dgm:prSet presAssocID="{99260BB7-17C0-45D7-B983-C7F9804A3E12}" presName="img" presStyleLbl="fgImgPlace1" presStyleIdx="1" presStyleCnt="5" custScaleX="78303"/>
      <dgm:spPr>
        <a:blipFill rotWithShape="1">
          <a:blip xmlns:r="http://schemas.openxmlformats.org/officeDocument/2006/relationships" r:embed="rId2"/>
          <a:stretch>
            <a:fillRect/>
          </a:stretch>
        </a:blipFill>
      </dgm:spPr>
      <dgm:t>
        <a:bodyPr/>
        <a:lstStyle/>
        <a:p>
          <a:endParaRPr lang="en-US"/>
        </a:p>
      </dgm:t>
    </dgm:pt>
    <dgm:pt modelId="{47BBD092-FAE4-4EAD-A2BB-58B615AAC68D}" type="pres">
      <dgm:prSet presAssocID="{99260BB7-17C0-45D7-B983-C7F9804A3E12}" presName="text" presStyleLbl="node1" presStyleIdx="1" presStyleCnt="5">
        <dgm:presLayoutVars>
          <dgm:bulletEnabled val="1"/>
        </dgm:presLayoutVars>
      </dgm:prSet>
      <dgm:spPr/>
      <dgm:t>
        <a:bodyPr/>
        <a:lstStyle/>
        <a:p>
          <a:endParaRPr lang="en-US"/>
        </a:p>
      </dgm:t>
    </dgm:pt>
    <dgm:pt modelId="{953B4418-B830-4A93-A0A3-0C8A89F19E8A}" type="pres">
      <dgm:prSet presAssocID="{6C55952F-6EC1-420F-B410-105163ABC2A0}" presName="spacer" presStyleCnt="0"/>
      <dgm:spPr/>
      <dgm:t>
        <a:bodyPr/>
        <a:lstStyle/>
        <a:p>
          <a:endParaRPr lang="en-US"/>
        </a:p>
      </dgm:t>
    </dgm:pt>
    <dgm:pt modelId="{828482BD-2F6B-4087-B89E-670B3B06F3C3}" type="pres">
      <dgm:prSet presAssocID="{8A1B51B8-3B38-4FAF-8055-C12BEA78EDA9}" presName="comp" presStyleCnt="0"/>
      <dgm:spPr/>
      <dgm:t>
        <a:bodyPr/>
        <a:lstStyle/>
        <a:p>
          <a:endParaRPr lang="en-US"/>
        </a:p>
      </dgm:t>
    </dgm:pt>
    <dgm:pt modelId="{AF02125A-FDAE-4EBA-84EE-8BFE6FC511AB}" type="pres">
      <dgm:prSet presAssocID="{8A1B51B8-3B38-4FAF-8055-C12BEA78EDA9}" presName="box" presStyleLbl="node1" presStyleIdx="2" presStyleCnt="5"/>
      <dgm:spPr/>
      <dgm:t>
        <a:bodyPr/>
        <a:lstStyle/>
        <a:p>
          <a:endParaRPr lang="en-US"/>
        </a:p>
      </dgm:t>
    </dgm:pt>
    <dgm:pt modelId="{936F51FD-EA89-4E5F-BD0E-FD0016E2EF37}" type="pres">
      <dgm:prSet presAssocID="{8A1B51B8-3B38-4FAF-8055-C12BEA78EDA9}" presName="img" presStyleLbl="fgImgPlace1" presStyleIdx="2" presStyleCnt="5" custScaleX="78303"/>
      <dgm:spPr>
        <a:blipFill rotWithShape="1">
          <a:blip xmlns:r="http://schemas.openxmlformats.org/officeDocument/2006/relationships" r:embed="rId3"/>
          <a:stretch>
            <a:fillRect/>
          </a:stretch>
        </a:blipFill>
      </dgm:spPr>
      <dgm:t>
        <a:bodyPr/>
        <a:lstStyle/>
        <a:p>
          <a:endParaRPr lang="en-US"/>
        </a:p>
      </dgm:t>
    </dgm:pt>
    <dgm:pt modelId="{15B0BEEB-0D3E-414B-9E2B-83113FFC53FC}" type="pres">
      <dgm:prSet presAssocID="{8A1B51B8-3B38-4FAF-8055-C12BEA78EDA9}" presName="text" presStyleLbl="node1" presStyleIdx="2" presStyleCnt="5">
        <dgm:presLayoutVars>
          <dgm:bulletEnabled val="1"/>
        </dgm:presLayoutVars>
      </dgm:prSet>
      <dgm:spPr/>
      <dgm:t>
        <a:bodyPr/>
        <a:lstStyle/>
        <a:p>
          <a:endParaRPr lang="en-US"/>
        </a:p>
      </dgm:t>
    </dgm:pt>
    <dgm:pt modelId="{D55C443B-9709-42E3-9E4A-EABF34BD3AFE}" type="pres">
      <dgm:prSet presAssocID="{98A784D9-B30C-4D65-9657-3141054B4042}" presName="spacer" presStyleCnt="0"/>
      <dgm:spPr/>
      <dgm:t>
        <a:bodyPr/>
        <a:lstStyle/>
        <a:p>
          <a:endParaRPr lang="en-US"/>
        </a:p>
      </dgm:t>
    </dgm:pt>
    <dgm:pt modelId="{F6C32A09-F81D-4CEC-85C0-DEEC6F983F67}" type="pres">
      <dgm:prSet presAssocID="{BC26ABAA-4471-4B5D-A8FC-85CFE8872D25}" presName="comp" presStyleCnt="0"/>
      <dgm:spPr/>
      <dgm:t>
        <a:bodyPr/>
        <a:lstStyle/>
        <a:p>
          <a:endParaRPr lang="en-US"/>
        </a:p>
      </dgm:t>
    </dgm:pt>
    <dgm:pt modelId="{3AB92089-C997-4D14-BB68-0E55FF05AE7A}" type="pres">
      <dgm:prSet presAssocID="{BC26ABAA-4471-4B5D-A8FC-85CFE8872D25}" presName="box" presStyleLbl="node1" presStyleIdx="3" presStyleCnt="5"/>
      <dgm:spPr/>
      <dgm:t>
        <a:bodyPr/>
        <a:lstStyle/>
        <a:p>
          <a:endParaRPr lang="en-US"/>
        </a:p>
      </dgm:t>
    </dgm:pt>
    <dgm:pt modelId="{E9D150E2-916E-4E2A-8421-77BB6AAF924D}" type="pres">
      <dgm:prSet presAssocID="{BC26ABAA-4471-4B5D-A8FC-85CFE8872D25}" presName="img" presStyleLbl="fgImgPlace1" presStyleIdx="3" presStyleCnt="5" custScaleX="78303"/>
      <dgm:spPr>
        <a:blipFill rotWithShape="1">
          <a:blip xmlns:r="http://schemas.openxmlformats.org/officeDocument/2006/relationships" r:embed="rId4"/>
          <a:stretch>
            <a:fillRect/>
          </a:stretch>
        </a:blipFill>
      </dgm:spPr>
      <dgm:t>
        <a:bodyPr/>
        <a:lstStyle/>
        <a:p>
          <a:endParaRPr lang="en-US"/>
        </a:p>
      </dgm:t>
    </dgm:pt>
    <dgm:pt modelId="{34F64F59-201F-4F66-94F8-E3A76254E711}" type="pres">
      <dgm:prSet presAssocID="{BC26ABAA-4471-4B5D-A8FC-85CFE8872D25}" presName="text" presStyleLbl="node1" presStyleIdx="3" presStyleCnt="5">
        <dgm:presLayoutVars>
          <dgm:bulletEnabled val="1"/>
        </dgm:presLayoutVars>
      </dgm:prSet>
      <dgm:spPr/>
      <dgm:t>
        <a:bodyPr/>
        <a:lstStyle/>
        <a:p>
          <a:endParaRPr lang="en-US"/>
        </a:p>
      </dgm:t>
    </dgm:pt>
    <dgm:pt modelId="{98CC9498-A625-476B-995A-551A5651DF90}" type="pres">
      <dgm:prSet presAssocID="{21F17E62-A46D-4EAD-9AE7-74C989943CFD}" presName="spacer" presStyleCnt="0"/>
      <dgm:spPr/>
      <dgm:t>
        <a:bodyPr/>
        <a:lstStyle/>
        <a:p>
          <a:endParaRPr lang="en-US"/>
        </a:p>
      </dgm:t>
    </dgm:pt>
    <dgm:pt modelId="{DE9CF9D1-D217-45E4-B01F-363782DB9E70}" type="pres">
      <dgm:prSet presAssocID="{143F2AA9-A339-45C5-B7C4-F1D3972AD445}" presName="comp" presStyleCnt="0"/>
      <dgm:spPr/>
      <dgm:t>
        <a:bodyPr/>
        <a:lstStyle/>
        <a:p>
          <a:endParaRPr lang="en-US"/>
        </a:p>
      </dgm:t>
    </dgm:pt>
    <dgm:pt modelId="{25D6E135-F975-4751-AA89-577E6281E042}" type="pres">
      <dgm:prSet presAssocID="{143F2AA9-A339-45C5-B7C4-F1D3972AD445}" presName="box" presStyleLbl="node1" presStyleIdx="4" presStyleCnt="5" custLinFactNeighborX="219"/>
      <dgm:spPr/>
      <dgm:t>
        <a:bodyPr/>
        <a:lstStyle/>
        <a:p>
          <a:endParaRPr lang="en-US"/>
        </a:p>
      </dgm:t>
    </dgm:pt>
    <dgm:pt modelId="{F76B6114-BA75-4061-99EA-2E8606E2BDDB}" type="pres">
      <dgm:prSet presAssocID="{143F2AA9-A339-45C5-B7C4-F1D3972AD445}" presName="img" presStyleLbl="fgImgPlace1" presStyleIdx="4" presStyleCnt="5" custScaleX="78303"/>
      <dgm:spPr>
        <a:blipFill rotWithShape="1">
          <a:blip xmlns:r="http://schemas.openxmlformats.org/officeDocument/2006/relationships" r:embed="rId5"/>
          <a:stretch>
            <a:fillRect/>
          </a:stretch>
        </a:blipFill>
      </dgm:spPr>
      <dgm:t>
        <a:bodyPr/>
        <a:lstStyle/>
        <a:p>
          <a:endParaRPr lang="en-US"/>
        </a:p>
      </dgm:t>
    </dgm:pt>
    <dgm:pt modelId="{ED3FC424-16EB-411A-9285-1DDD0BE1255A}" type="pres">
      <dgm:prSet presAssocID="{143F2AA9-A339-45C5-B7C4-F1D3972AD445}" presName="text" presStyleLbl="node1" presStyleIdx="4" presStyleCnt="5">
        <dgm:presLayoutVars>
          <dgm:bulletEnabled val="1"/>
        </dgm:presLayoutVars>
      </dgm:prSet>
      <dgm:spPr/>
      <dgm:t>
        <a:bodyPr/>
        <a:lstStyle/>
        <a:p>
          <a:endParaRPr lang="en-US"/>
        </a:p>
      </dgm:t>
    </dgm:pt>
  </dgm:ptLst>
  <dgm:cxnLst>
    <dgm:cxn modelId="{E41CD515-BFA7-4C45-BFFD-1F28879B0076}" type="presOf" srcId="{2F6F343F-8064-44A7-B0AE-63D53025CF14}" destId="{15B0BEEB-0D3E-414B-9E2B-83113FFC53FC}" srcOrd="1" destOrd="1" presId="urn:microsoft.com/office/officeart/2005/8/layout/vList4#1"/>
    <dgm:cxn modelId="{B53F32B0-18BE-4270-8F45-08BDA68CF163}" type="presOf" srcId="{24A5C322-60B8-4F38-B597-CEAC9CDAAF78}" destId="{CD8FC5C9-8CEA-4569-818F-EEC555521207}" srcOrd="0" destOrd="0" presId="urn:microsoft.com/office/officeart/2005/8/layout/vList4#1"/>
    <dgm:cxn modelId="{4EE25D8F-BD52-4066-ACE4-4D05928EFCE5}" type="presOf" srcId="{99260BB7-17C0-45D7-B983-C7F9804A3E12}" destId="{47BBD092-FAE4-4EAD-A2BB-58B615AAC68D}" srcOrd="1" destOrd="0" presId="urn:microsoft.com/office/officeart/2005/8/layout/vList4#1"/>
    <dgm:cxn modelId="{36B0F7EE-AB54-477A-BEDE-8A9AC9DCF552}" type="presOf" srcId="{F774C1D5-8628-4B8F-B3C7-C4D458DE6374}" destId="{ED3FC424-16EB-411A-9285-1DDD0BE1255A}" srcOrd="1" destOrd="2" presId="urn:microsoft.com/office/officeart/2005/8/layout/vList4#1"/>
    <dgm:cxn modelId="{CE8D3ABD-8B0C-4314-B43D-3302F383D2B4}" type="presOf" srcId="{6DF6A318-083B-4990-AB9B-87659FBF0191}" destId="{34F64F59-201F-4F66-94F8-E3A76254E711}" srcOrd="1" destOrd="1" presId="urn:microsoft.com/office/officeart/2005/8/layout/vList4#1"/>
    <dgm:cxn modelId="{5CB3E20C-C2EB-4300-8388-DBE2556775D2}" srcId="{24AC266D-E66B-4FCE-AAE1-9F632474E7B1}" destId="{99260BB7-17C0-45D7-B983-C7F9804A3E12}" srcOrd="1" destOrd="0" parTransId="{476D6933-48CF-4B76-BE48-6EEE7F2D7EDF}" sibTransId="{6C55952F-6EC1-420F-B410-105163ABC2A0}"/>
    <dgm:cxn modelId="{3D8DF4ED-0AE5-473D-81B4-1CE24F27F7FC}" type="presOf" srcId="{8A1B51B8-3B38-4FAF-8055-C12BEA78EDA9}" destId="{AF02125A-FDAE-4EBA-84EE-8BFE6FC511AB}" srcOrd="0" destOrd="0" presId="urn:microsoft.com/office/officeart/2005/8/layout/vList4#1"/>
    <dgm:cxn modelId="{A629D86C-4E06-438F-9C92-1900D48C4ABA}" type="presOf" srcId="{6DD6A3FE-5DD6-4E09-BB32-8F17130A97E1}" destId="{AF02125A-FDAE-4EBA-84EE-8BFE6FC511AB}" srcOrd="0" destOrd="2" presId="urn:microsoft.com/office/officeart/2005/8/layout/vList4#1"/>
    <dgm:cxn modelId="{412C6A12-0513-4775-BB0B-7366DF0DF240}" type="presOf" srcId="{F774C1D5-8628-4B8F-B3C7-C4D458DE6374}" destId="{25D6E135-F975-4751-AA89-577E6281E042}" srcOrd="0" destOrd="2" presId="urn:microsoft.com/office/officeart/2005/8/layout/vList4#1"/>
    <dgm:cxn modelId="{E0122A33-B837-4A16-B58D-2FDEB37A7660}" srcId="{143F2AA9-A339-45C5-B7C4-F1D3972AD445}" destId="{F774C1D5-8628-4B8F-B3C7-C4D458DE6374}" srcOrd="1" destOrd="0" parTransId="{7A71DADA-7E88-4625-8EA0-137491D03B03}" sibTransId="{52FCB1C9-3C30-4207-945E-398B647B9413}"/>
    <dgm:cxn modelId="{9594F6B2-9566-4466-8737-5F79DDF75E98}" type="presOf" srcId="{5D70CD52-A9B3-4950-9622-CE39826790F5}" destId="{47BBD092-FAE4-4EAD-A2BB-58B615AAC68D}" srcOrd="1" destOrd="1" presId="urn:microsoft.com/office/officeart/2005/8/layout/vList4#1"/>
    <dgm:cxn modelId="{5E8000A7-C272-45D4-868B-E2D6893A9940}" type="presOf" srcId="{24A5C322-60B8-4F38-B597-CEAC9CDAAF78}" destId="{03EC4FFA-ADA8-43EB-8484-085AE24142A7}" srcOrd="1" destOrd="0" presId="urn:microsoft.com/office/officeart/2005/8/layout/vList4#1"/>
    <dgm:cxn modelId="{6EC10AC7-CC50-4B2A-B61A-28901719C9B6}" type="presOf" srcId="{E949B21A-6ED0-4CFC-8146-880697017685}" destId="{03EC4FFA-ADA8-43EB-8484-085AE24142A7}" srcOrd="1" destOrd="1" presId="urn:microsoft.com/office/officeart/2005/8/layout/vList4#1"/>
    <dgm:cxn modelId="{E07C01AF-B44B-4DAC-B766-710A54B476FF}" srcId="{24AC266D-E66B-4FCE-AAE1-9F632474E7B1}" destId="{BC26ABAA-4471-4B5D-A8FC-85CFE8872D25}" srcOrd="3" destOrd="0" parTransId="{0EB12073-6E99-41D3-81D1-66A329619365}" sibTransId="{21F17E62-A46D-4EAD-9AE7-74C989943CFD}"/>
    <dgm:cxn modelId="{C138FED1-FAED-45F5-A5E8-BA741C9BFCE8}" type="presOf" srcId="{E949B21A-6ED0-4CFC-8146-880697017685}" destId="{CD8FC5C9-8CEA-4569-818F-EEC555521207}" srcOrd="0" destOrd="1" presId="urn:microsoft.com/office/officeart/2005/8/layout/vList4#1"/>
    <dgm:cxn modelId="{4F5BF3F9-604B-4996-B5B8-4B622B7E2C92}" srcId="{24AC266D-E66B-4FCE-AAE1-9F632474E7B1}" destId="{143F2AA9-A339-45C5-B7C4-F1D3972AD445}" srcOrd="4" destOrd="0" parTransId="{BC116AFB-E55E-4614-81F2-2AD28A980D1A}" sibTransId="{135BD804-A259-4880-B6F0-C525683C5098}"/>
    <dgm:cxn modelId="{AEB819C4-037D-40B6-AEA2-154426CF19AD}" type="presOf" srcId="{6DD6A3FE-5DD6-4E09-BB32-8F17130A97E1}" destId="{15B0BEEB-0D3E-414B-9E2B-83113FFC53FC}" srcOrd="1" destOrd="2" presId="urn:microsoft.com/office/officeart/2005/8/layout/vList4#1"/>
    <dgm:cxn modelId="{9C2E5C8D-A17D-4C1A-82BD-12B5529ED45F}" type="presOf" srcId="{C24102C8-FA55-4A10-8857-DFE8AA5BA530}" destId="{25D6E135-F975-4751-AA89-577E6281E042}" srcOrd="0" destOrd="1" presId="urn:microsoft.com/office/officeart/2005/8/layout/vList4#1"/>
    <dgm:cxn modelId="{036A13F5-D4EF-40C8-AAED-DB76199C1107}" type="presOf" srcId="{BC26ABAA-4471-4B5D-A8FC-85CFE8872D25}" destId="{3AB92089-C997-4D14-BB68-0E55FF05AE7A}" srcOrd="0" destOrd="0" presId="urn:microsoft.com/office/officeart/2005/8/layout/vList4#1"/>
    <dgm:cxn modelId="{A42E4806-E078-4A8B-BFB3-1D44CE997107}" srcId="{99260BB7-17C0-45D7-B983-C7F9804A3E12}" destId="{715B98EB-E38C-41ED-AD50-D41A1DD6737D}" srcOrd="1" destOrd="0" parTransId="{18AE87BC-03C6-4751-972D-CFD0A6BE8084}" sibTransId="{D9986388-5035-48DF-90EE-18DDFAA3BAC9}"/>
    <dgm:cxn modelId="{AA4406C5-0BE1-4F26-ACCD-8FDDCB108F93}" type="presOf" srcId="{8A1B51B8-3B38-4FAF-8055-C12BEA78EDA9}" destId="{15B0BEEB-0D3E-414B-9E2B-83113FFC53FC}" srcOrd="1" destOrd="0" presId="urn:microsoft.com/office/officeart/2005/8/layout/vList4#1"/>
    <dgm:cxn modelId="{C669070C-810B-4C5D-81F4-7A86679A80B9}" srcId="{24AC266D-E66B-4FCE-AAE1-9F632474E7B1}" destId="{8A1B51B8-3B38-4FAF-8055-C12BEA78EDA9}" srcOrd="2" destOrd="0" parTransId="{60E35FB0-7E8D-4815-B2E8-34CD29305D8B}" sibTransId="{98A784D9-B30C-4D65-9657-3141054B4042}"/>
    <dgm:cxn modelId="{307C17E7-5924-4684-8CA8-815B7EB26C72}" type="presOf" srcId="{2F6F343F-8064-44A7-B0AE-63D53025CF14}" destId="{AF02125A-FDAE-4EBA-84EE-8BFE6FC511AB}" srcOrd="0" destOrd="1" presId="urn:microsoft.com/office/officeart/2005/8/layout/vList4#1"/>
    <dgm:cxn modelId="{A4937A2E-5F38-4DA7-8FC0-0E29E586A02F}" type="presOf" srcId="{BC3907BC-3872-4486-9FA1-D8BDE4AA6625}" destId="{34F64F59-201F-4F66-94F8-E3A76254E711}" srcOrd="1" destOrd="2" presId="urn:microsoft.com/office/officeart/2005/8/layout/vList4#1"/>
    <dgm:cxn modelId="{3FC0D9B1-400D-4E97-881B-F7B3CCC0D6E5}" type="presOf" srcId="{24AC266D-E66B-4FCE-AAE1-9F632474E7B1}" destId="{F22C090B-79ED-409B-8CBE-A94546701354}" srcOrd="0" destOrd="0" presId="urn:microsoft.com/office/officeart/2005/8/layout/vList4#1"/>
    <dgm:cxn modelId="{49FC964B-629B-430A-9BBF-A5B83CE93DFC}" type="presOf" srcId="{BC3907BC-3872-4486-9FA1-D8BDE4AA6625}" destId="{3AB92089-C997-4D14-BB68-0E55FF05AE7A}" srcOrd="0" destOrd="2" presId="urn:microsoft.com/office/officeart/2005/8/layout/vList4#1"/>
    <dgm:cxn modelId="{025EEAAB-7A22-4C5E-A91C-FD6BB11DAFFB}" type="presOf" srcId="{143F2AA9-A339-45C5-B7C4-F1D3972AD445}" destId="{25D6E135-F975-4751-AA89-577E6281E042}" srcOrd="0" destOrd="0" presId="urn:microsoft.com/office/officeart/2005/8/layout/vList4#1"/>
    <dgm:cxn modelId="{3F9DFBF4-5900-4CA9-BA9D-052280AE5ABD}" srcId="{8A1B51B8-3B38-4FAF-8055-C12BEA78EDA9}" destId="{2F6F343F-8064-44A7-B0AE-63D53025CF14}" srcOrd="0" destOrd="0" parTransId="{6DDC5D42-3318-4C8C-AF81-540F3ED2B55D}" sibTransId="{3BEDAB92-2F82-44D8-8CA6-FA25CD10E38A}"/>
    <dgm:cxn modelId="{B90AFA87-6266-4F9A-B962-656C4F5B8A0F}" srcId="{143F2AA9-A339-45C5-B7C4-F1D3972AD445}" destId="{C24102C8-FA55-4A10-8857-DFE8AA5BA530}" srcOrd="0" destOrd="0" parTransId="{5004D6B5-E333-4F9C-9065-447DC644F8A8}" sibTransId="{A0F5AAF1-9EDE-4BDC-B395-771F5034E6AC}"/>
    <dgm:cxn modelId="{B671B1F4-DD1D-4BCB-A5AD-A21A8BF26B16}" type="presOf" srcId="{BC26ABAA-4471-4B5D-A8FC-85CFE8872D25}" destId="{34F64F59-201F-4F66-94F8-E3A76254E711}" srcOrd="1" destOrd="0" presId="urn:microsoft.com/office/officeart/2005/8/layout/vList4#1"/>
    <dgm:cxn modelId="{BC1F18D2-2C87-4363-BCBD-A0D40E5C6C04}" type="presOf" srcId="{715B98EB-E38C-41ED-AD50-D41A1DD6737D}" destId="{E1F429C2-0405-4ACF-831C-4727EC95FFC6}" srcOrd="0" destOrd="2" presId="urn:microsoft.com/office/officeart/2005/8/layout/vList4#1"/>
    <dgm:cxn modelId="{23AEB51A-6D20-4A8A-9350-3CAC2C79DD01}" srcId="{99260BB7-17C0-45D7-B983-C7F9804A3E12}" destId="{5D70CD52-A9B3-4950-9622-CE39826790F5}" srcOrd="0" destOrd="0" parTransId="{4C49789C-67CC-4BCC-ABB1-7F52F23FDA86}" sibTransId="{4214D675-E793-4006-B197-B26ADCBDA0D6}"/>
    <dgm:cxn modelId="{00C3FFBD-4D6E-44D7-9928-03E0E6806EB9}" srcId="{24A5C322-60B8-4F38-B597-CEAC9CDAAF78}" destId="{E949B21A-6ED0-4CFC-8146-880697017685}" srcOrd="0" destOrd="0" parTransId="{0C77608D-84CA-4F23-B117-28236069266E}" sibTransId="{75C1B914-4359-4C38-B1B4-AD7F436642CC}"/>
    <dgm:cxn modelId="{8ED9585E-296C-44F5-95C2-F4113C1FFF09}" srcId="{24A5C322-60B8-4F38-B597-CEAC9CDAAF78}" destId="{988590EC-C1A9-4470-9C65-38CE00D9F970}" srcOrd="1" destOrd="0" parTransId="{609192A8-A77A-4598-B033-7B91350C72CC}" sibTransId="{C8EE7703-7CFB-4588-9C62-A30DFB9F43C1}"/>
    <dgm:cxn modelId="{B78EFD27-E9E5-474D-AA50-66022A2515FF}" type="presOf" srcId="{715B98EB-E38C-41ED-AD50-D41A1DD6737D}" destId="{47BBD092-FAE4-4EAD-A2BB-58B615AAC68D}" srcOrd="1" destOrd="2" presId="urn:microsoft.com/office/officeart/2005/8/layout/vList4#1"/>
    <dgm:cxn modelId="{E16CE243-1896-472D-995C-5892DBE8E311}" srcId="{BC26ABAA-4471-4B5D-A8FC-85CFE8872D25}" destId="{6DF6A318-083B-4990-AB9B-87659FBF0191}" srcOrd="0" destOrd="0" parTransId="{39E4C23D-DE23-4585-AD59-D5E3C21C2A43}" sibTransId="{4D31265E-3E09-4A63-9FD1-BC90A6CEE3AE}"/>
    <dgm:cxn modelId="{C02CFB23-751D-494A-817A-610F8F7A32F2}" type="presOf" srcId="{143F2AA9-A339-45C5-B7C4-F1D3972AD445}" destId="{ED3FC424-16EB-411A-9285-1DDD0BE1255A}" srcOrd="1" destOrd="0" presId="urn:microsoft.com/office/officeart/2005/8/layout/vList4#1"/>
    <dgm:cxn modelId="{AFF6DD30-C39D-4A03-8042-C00A455D9CC6}" type="presOf" srcId="{5D70CD52-A9B3-4950-9622-CE39826790F5}" destId="{E1F429C2-0405-4ACF-831C-4727EC95FFC6}" srcOrd="0" destOrd="1" presId="urn:microsoft.com/office/officeart/2005/8/layout/vList4#1"/>
    <dgm:cxn modelId="{A9FF60C4-6CE7-4E31-8999-8EB2832241AB}" type="presOf" srcId="{99260BB7-17C0-45D7-B983-C7F9804A3E12}" destId="{E1F429C2-0405-4ACF-831C-4727EC95FFC6}" srcOrd="0" destOrd="0" presId="urn:microsoft.com/office/officeart/2005/8/layout/vList4#1"/>
    <dgm:cxn modelId="{70004F3C-C24C-4D30-81A0-4FD389771CF4}" srcId="{8A1B51B8-3B38-4FAF-8055-C12BEA78EDA9}" destId="{6DD6A3FE-5DD6-4E09-BB32-8F17130A97E1}" srcOrd="1" destOrd="0" parTransId="{8327C953-4F69-4081-81D3-0620517C23F7}" sibTransId="{70CBF161-0944-45D8-A29C-FD6358CD340E}"/>
    <dgm:cxn modelId="{5759B5A7-657A-4DEE-8035-4B8F415FFC6B}" srcId="{BC26ABAA-4471-4B5D-A8FC-85CFE8872D25}" destId="{BC3907BC-3872-4486-9FA1-D8BDE4AA6625}" srcOrd="1" destOrd="0" parTransId="{268E8F04-6AEC-4838-9458-51723F13534D}" sibTransId="{81B06931-C1EA-40D4-9E50-7E2557E539DF}"/>
    <dgm:cxn modelId="{6E072263-E9A8-4305-A4F8-A4A2FBCC28F0}" type="presOf" srcId="{6DF6A318-083B-4990-AB9B-87659FBF0191}" destId="{3AB92089-C997-4D14-BB68-0E55FF05AE7A}" srcOrd="0" destOrd="1" presId="urn:microsoft.com/office/officeart/2005/8/layout/vList4#1"/>
    <dgm:cxn modelId="{AAD1F692-CE71-4580-9DF9-2198F2EDB226}" type="presOf" srcId="{988590EC-C1A9-4470-9C65-38CE00D9F970}" destId="{03EC4FFA-ADA8-43EB-8484-085AE24142A7}" srcOrd="1" destOrd="2" presId="urn:microsoft.com/office/officeart/2005/8/layout/vList4#1"/>
    <dgm:cxn modelId="{C85D5D06-1617-4B61-97A5-15EEC101E046}" type="presOf" srcId="{988590EC-C1A9-4470-9C65-38CE00D9F970}" destId="{CD8FC5C9-8CEA-4569-818F-EEC555521207}" srcOrd="0" destOrd="2" presId="urn:microsoft.com/office/officeart/2005/8/layout/vList4#1"/>
    <dgm:cxn modelId="{5D7F036F-FC6D-4ED4-B405-2C4C1EA885E0}" srcId="{24AC266D-E66B-4FCE-AAE1-9F632474E7B1}" destId="{24A5C322-60B8-4F38-B597-CEAC9CDAAF78}" srcOrd="0" destOrd="0" parTransId="{2C543219-B475-4338-873A-4DCD83617A69}" sibTransId="{29B738A3-D275-4595-86A1-9CB0B38E38C9}"/>
    <dgm:cxn modelId="{0088678A-CDBB-4B9F-8553-2777F6713895}" type="presOf" srcId="{C24102C8-FA55-4A10-8857-DFE8AA5BA530}" destId="{ED3FC424-16EB-411A-9285-1DDD0BE1255A}" srcOrd="1" destOrd="1" presId="urn:microsoft.com/office/officeart/2005/8/layout/vList4#1"/>
    <dgm:cxn modelId="{880DDF3F-DA5A-4830-AFE5-DF9412F55DDF}" type="presParOf" srcId="{F22C090B-79ED-409B-8CBE-A94546701354}" destId="{5D7AB2B8-F7D7-48D0-8E20-1812498C54BB}" srcOrd="0" destOrd="0" presId="urn:microsoft.com/office/officeart/2005/8/layout/vList4#1"/>
    <dgm:cxn modelId="{3183DE0A-B0E6-4C79-AB3D-99A17732420C}" type="presParOf" srcId="{5D7AB2B8-F7D7-48D0-8E20-1812498C54BB}" destId="{CD8FC5C9-8CEA-4569-818F-EEC555521207}" srcOrd="0" destOrd="0" presId="urn:microsoft.com/office/officeart/2005/8/layout/vList4#1"/>
    <dgm:cxn modelId="{8FF20E29-2462-40C3-91FB-63C894D1BDC1}" type="presParOf" srcId="{5D7AB2B8-F7D7-48D0-8E20-1812498C54BB}" destId="{F5F4ACA0-3AEB-444F-930D-A40575E7440F}" srcOrd="1" destOrd="0" presId="urn:microsoft.com/office/officeart/2005/8/layout/vList4#1"/>
    <dgm:cxn modelId="{6743A629-8B71-4255-A92B-40C7AE897B5C}" type="presParOf" srcId="{5D7AB2B8-F7D7-48D0-8E20-1812498C54BB}" destId="{03EC4FFA-ADA8-43EB-8484-085AE24142A7}" srcOrd="2" destOrd="0" presId="urn:microsoft.com/office/officeart/2005/8/layout/vList4#1"/>
    <dgm:cxn modelId="{9B752CA3-A22A-431D-8FB0-369405543F0F}" type="presParOf" srcId="{F22C090B-79ED-409B-8CBE-A94546701354}" destId="{3F26A241-6E7C-4470-BEBE-1D6F82A606B5}" srcOrd="1" destOrd="0" presId="urn:microsoft.com/office/officeart/2005/8/layout/vList4#1"/>
    <dgm:cxn modelId="{D013EA74-7D83-481B-8760-9EA5A12B70F8}" type="presParOf" srcId="{F22C090B-79ED-409B-8CBE-A94546701354}" destId="{3B71F3EA-C6E3-458B-85C7-865C1605D080}" srcOrd="2" destOrd="0" presId="urn:microsoft.com/office/officeart/2005/8/layout/vList4#1"/>
    <dgm:cxn modelId="{4CFFEB4F-54CB-4298-96C7-9B01B18D4695}" type="presParOf" srcId="{3B71F3EA-C6E3-458B-85C7-865C1605D080}" destId="{E1F429C2-0405-4ACF-831C-4727EC95FFC6}" srcOrd="0" destOrd="0" presId="urn:microsoft.com/office/officeart/2005/8/layout/vList4#1"/>
    <dgm:cxn modelId="{891A5571-08ED-4BF1-B784-E782D44A3749}" type="presParOf" srcId="{3B71F3EA-C6E3-458B-85C7-865C1605D080}" destId="{CA06F5AE-4DF2-4B26-BEB1-186F7729A570}" srcOrd="1" destOrd="0" presId="urn:microsoft.com/office/officeart/2005/8/layout/vList4#1"/>
    <dgm:cxn modelId="{49A19C5A-F6E7-4C9F-A82A-2157A8225F5E}" type="presParOf" srcId="{3B71F3EA-C6E3-458B-85C7-865C1605D080}" destId="{47BBD092-FAE4-4EAD-A2BB-58B615AAC68D}" srcOrd="2" destOrd="0" presId="urn:microsoft.com/office/officeart/2005/8/layout/vList4#1"/>
    <dgm:cxn modelId="{9DA63670-0185-427E-8AD4-ACCC13D072D2}" type="presParOf" srcId="{F22C090B-79ED-409B-8CBE-A94546701354}" destId="{953B4418-B830-4A93-A0A3-0C8A89F19E8A}" srcOrd="3" destOrd="0" presId="urn:microsoft.com/office/officeart/2005/8/layout/vList4#1"/>
    <dgm:cxn modelId="{6D3AC7FC-E5D4-48F1-BED8-C7E6A4F0874C}" type="presParOf" srcId="{F22C090B-79ED-409B-8CBE-A94546701354}" destId="{828482BD-2F6B-4087-B89E-670B3B06F3C3}" srcOrd="4" destOrd="0" presId="urn:microsoft.com/office/officeart/2005/8/layout/vList4#1"/>
    <dgm:cxn modelId="{20DA79A0-EA06-4C99-9152-D8BD44FF73D8}" type="presParOf" srcId="{828482BD-2F6B-4087-B89E-670B3B06F3C3}" destId="{AF02125A-FDAE-4EBA-84EE-8BFE6FC511AB}" srcOrd="0" destOrd="0" presId="urn:microsoft.com/office/officeart/2005/8/layout/vList4#1"/>
    <dgm:cxn modelId="{588A112D-4C79-49EE-BE55-17F64A03F904}" type="presParOf" srcId="{828482BD-2F6B-4087-B89E-670B3B06F3C3}" destId="{936F51FD-EA89-4E5F-BD0E-FD0016E2EF37}" srcOrd="1" destOrd="0" presId="urn:microsoft.com/office/officeart/2005/8/layout/vList4#1"/>
    <dgm:cxn modelId="{C41C873F-AF47-4D11-B2DE-479C7DC291C3}" type="presParOf" srcId="{828482BD-2F6B-4087-B89E-670B3B06F3C3}" destId="{15B0BEEB-0D3E-414B-9E2B-83113FFC53FC}" srcOrd="2" destOrd="0" presId="urn:microsoft.com/office/officeart/2005/8/layout/vList4#1"/>
    <dgm:cxn modelId="{4A649D0C-EF9E-43BF-8CF0-63FA6C262A85}" type="presParOf" srcId="{F22C090B-79ED-409B-8CBE-A94546701354}" destId="{D55C443B-9709-42E3-9E4A-EABF34BD3AFE}" srcOrd="5" destOrd="0" presId="urn:microsoft.com/office/officeart/2005/8/layout/vList4#1"/>
    <dgm:cxn modelId="{5F4BB368-F910-4325-8EDC-D7D0DDA544B3}" type="presParOf" srcId="{F22C090B-79ED-409B-8CBE-A94546701354}" destId="{F6C32A09-F81D-4CEC-85C0-DEEC6F983F67}" srcOrd="6" destOrd="0" presId="urn:microsoft.com/office/officeart/2005/8/layout/vList4#1"/>
    <dgm:cxn modelId="{7466C9D5-BE3F-46F8-A7F1-7D450ABBB96C}" type="presParOf" srcId="{F6C32A09-F81D-4CEC-85C0-DEEC6F983F67}" destId="{3AB92089-C997-4D14-BB68-0E55FF05AE7A}" srcOrd="0" destOrd="0" presId="urn:microsoft.com/office/officeart/2005/8/layout/vList4#1"/>
    <dgm:cxn modelId="{B314906A-B74F-4E4E-87AB-518C6588E285}" type="presParOf" srcId="{F6C32A09-F81D-4CEC-85C0-DEEC6F983F67}" destId="{E9D150E2-916E-4E2A-8421-77BB6AAF924D}" srcOrd="1" destOrd="0" presId="urn:microsoft.com/office/officeart/2005/8/layout/vList4#1"/>
    <dgm:cxn modelId="{354D4594-2D46-4A07-BAF6-991E6923025E}" type="presParOf" srcId="{F6C32A09-F81D-4CEC-85C0-DEEC6F983F67}" destId="{34F64F59-201F-4F66-94F8-E3A76254E711}" srcOrd="2" destOrd="0" presId="urn:microsoft.com/office/officeart/2005/8/layout/vList4#1"/>
    <dgm:cxn modelId="{BB466CE2-D57A-4F44-8861-78D1A7B5B7F6}" type="presParOf" srcId="{F22C090B-79ED-409B-8CBE-A94546701354}" destId="{98CC9498-A625-476B-995A-551A5651DF90}" srcOrd="7" destOrd="0" presId="urn:microsoft.com/office/officeart/2005/8/layout/vList4#1"/>
    <dgm:cxn modelId="{3E7911FC-DA52-430C-9BCF-B234DB6167B6}" type="presParOf" srcId="{F22C090B-79ED-409B-8CBE-A94546701354}" destId="{DE9CF9D1-D217-45E4-B01F-363782DB9E70}" srcOrd="8" destOrd="0" presId="urn:microsoft.com/office/officeart/2005/8/layout/vList4#1"/>
    <dgm:cxn modelId="{32A36230-AE74-48BA-8344-EE2B9B25FA53}" type="presParOf" srcId="{DE9CF9D1-D217-45E4-B01F-363782DB9E70}" destId="{25D6E135-F975-4751-AA89-577E6281E042}" srcOrd="0" destOrd="0" presId="urn:microsoft.com/office/officeart/2005/8/layout/vList4#1"/>
    <dgm:cxn modelId="{F3434D1C-29D7-4471-A52A-054FF04E847C}" type="presParOf" srcId="{DE9CF9D1-D217-45E4-B01F-363782DB9E70}" destId="{F76B6114-BA75-4061-99EA-2E8606E2BDDB}" srcOrd="1" destOrd="0" presId="urn:microsoft.com/office/officeart/2005/8/layout/vList4#1"/>
    <dgm:cxn modelId="{7B17771E-95DF-4A9F-AF6A-CF2A4A881DC7}" type="presParOf" srcId="{DE9CF9D1-D217-45E4-B01F-363782DB9E70}" destId="{ED3FC424-16EB-411A-9285-1DDD0BE1255A}" srcOrd="2" destOrd="0" presId="urn:microsoft.com/office/officeart/2005/8/layout/vList4#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FC5C9-8CEA-4569-818F-EEC555521207}">
      <dsp:nvSpPr>
        <dsp:cNvPr id="0" name=""/>
        <dsp:cNvSpPr/>
      </dsp:nvSpPr>
      <dsp:spPr>
        <a:xfrm>
          <a:off x="0" y="0"/>
          <a:ext cx="6858000" cy="888392"/>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Script </a:t>
          </a:r>
          <a:r>
            <a:rPr lang="en-US" sz="1700" kern="1200" dirty="0" err="1" smtClean="0"/>
            <a:t>Kiddie</a:t>
          </a:r>
          <a:endParaRPr lang="en-US" sz="1700" kern="1200" dirty="0"/>
        </a:p>
        <a:p>
          <a:pPr marL="114300" lvl="1" indent="-114300" algn="l" defTabSz="577850">
            <a:lnSpc>
              <a:spcPct val="90000"/>
            </a:lnSpc>
            <a:spcBef>
              <a:spcPct val="0"/>
            </a:spcBef>
            <a:spcAft>
              <a:spcPct val="15000"/>
            </a:spcAft>
            <a:buChar char="••"/>
          </a:pPr>
          <a:r>
            <a:rPr lang="en-US" sz="1300" kern="1200" dirty="0" smtClean="0"/>
            <a:t>Leveraging tools and exploits created by others</a:t>
          </a:r>
          <a:endParaRPr lang="en-US" sz="1300" kern="1200" dirty="0"/>
        </a:p>
        <a:p>
          <a:pPr marL="114300" lvl="1" indent="-114300" algn="l" defTabSz="577850">
            <a:lnSpc>
              <a:spcPct val="90000"/>
            </a:lnSpc>
            <a:spcBef>
              <a:spcPct val="0"/>
            </a:spcBef>
            <a:spcAft>
              <a:spcPct val="15000"/>
            </a:spcAft>
            <a:buChar char="••"/>
          </a:pPr>
          <a:r>
            <a:rPr lang="en-US" sz="1300" kern="1200" dirty="0" smtClean="0"/>
            <a:t>Hacking by pushing the big red shiny button</a:t>
          </a:r>
          <a:endParaRPr lang="en-US" sz="1300" kern="1200" dirty="0"/>
        </a:p>
      </dsp:txBody>
      <dsp:txXfrm>
        <a:off x="1460439" y="0"/>
        <a:ext cx="5397560" cy="888392"/>
      </dsp:txXfrm>
    </dsp:sp>
    <dsp:sp modelId="{F5F4ACA0-3AEB-444F-930D-A40575E7440F}">
      <dsp:nvSpPr>
        <dsp:cNvPr id="0" name=""/>
        <dsp:cNvSpPr/>
      </dsp:nvSpPr>
      <dsp:spPr>
        <a:xfrm>
          <a:off x="237637" y="88839"/>
          <a:ext cx="1074003" cy="710713"/>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F429C2-0405-4ACF-831C-4727EC95FFC6}">
      <dsp:nvSpPr>
        <dsp:cNvPr id="0" name=""/>
        <dsp:cNvSpPr/>
      </dsp:nvSpPr>
      <dsp:spPr>
        <a:xfrm>
          <a:off x="0" y="977231"/>
          <a:ext cx="6858000" cy="888392"/>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err="1" smtClean="0"/>
            <a:t>Hacktivist</a:t>
          </a:r>
          <a:endParaRPr lang="en-US" sz="1700" kern="1200" dirty="0"/>
        </a:p>
        <a:p>
          <a:pPr marL="114300" lvl="1" indent="-114300" algn="l" defTabSz="577850">
            <a:lnSpc>
              <a:spcPct val="90000"/>
            </a:lnSpc>
            <a:spcBef>
              <a:spcPct val="0"/>
            </a:spcBef>
            <a:spcAft>
              <a:spcPct val="15000"/>
            </a:spcAft>
            <a:buChar char="••"/>
          </a:pPr>
          <a:r>
            <a:rPr lang="en-US" sz="1300" kern="1200" dirty="0" smtClean="0"/>
            <a:t>Hacker with a cause</a:t>
          </a:r>
          <a:endParaRPr lang="en-US" sz="1300" kern="1200" dirty="0"/>
        </a:p>
        <a:p>
          <a:pPr marL="114300" lvl="1" indent="-114300" algn="l" defTabSz="577850">
            <a:lnSpc>
              <a:spcPct val="90000"/>
            </a:lnSpc>
            <a:spcBef>
              <a:spcPct val="0"/>
            </a:spcBef>
            <a:spcAft>
              <a:spcPct val="15000"/>
            </a:spcAft>
            <a:buChar char="••"/>
          </a:pPr>
          <a:r>
            <a:rPr lang="en-US" sz="1300" kern="1200" dirty="0" smtClean="0"/>
            <a:t>Denial of service, site defacement</a:t>
          </a:r>
          <a:endParaRPr lang="en-US" sz="1300" kern="1200" dirty="0"/>
        </a:p>
      </dsp:txBody>
      <dsp:txXfrm>
        <a:off x="1460439" y="977231"/>
        <a:ext cx="5397560" cy="888392"/>
      </dsp:txXfrm>
    </dsp:sp>
    <dsp:sp modelId="{CA06F5AE-4DF2-4B26-BEB1-186F7729A570}">
      <dsp:nvSpPr>
        <dsp:cNvPr id="0" name=""/>
        <dsp:cNvSpPr/>
      </dsp:nvSpPr>
      <dsp:spPr>
        <a:xfrm>
          <a:off x="237637" y="1066070"/>
          <a:ext cx="1074003" cy="710713"/>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F02125A-FDAE-4EBA-84EE-8BFE6FC511AB}">
      <dsp:nvSpPr>
        <dsp:cNvPr id="0" name=""/>
        <dsp:cNvSpPr/>
      </dsp:nvSpPr>
      <dsp:spPr>
        <a:xfrm>
          <a:off x="0" y="1954463"/>
          <a:ext cx="6858000" cy="888392"/>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Hacker</a:t>
          </a:r>
          <a:endParaRPr lang="en-US" sz="1700" kern="1200" dirty="0"/>
        </a:p>
        <a:p>
          <a:pPr marL="114300" lvl="1" indent="-114300" algn="l" defTabSz="577850">
            <a:lnSpc>
              <a:spcPct val="90000"/>
            </a:lnSpc>
            <a:spcBef>
              <a:spcPct val="0"/>
            </a:spcBef>
            <a:spcAft>
              <a:spcPct val="15000"/>
            </a:spcAft>
            <a:buChar char="••"/>
          </a:pPr>
          <a:r>
            <a:rPr lang="en-US" sz="1300" kern="1200" dirty="0" smtClean="0"/>
            <a:t>Malicious and non-malicious</a:t>
          </a:r>
          <a:endParaRPr lang="en-US" sz="1300" kern="1200" dirty="0"/>
        </a:p>
        <a:p>
          <a:pPr marL="114300" lvl="1" indent="-114300" algn="l" defTabSz="577850">
            <a:lnSpc>
              <a:spcPct val="90000"/>
            </a:lnSpc>
            <a:spcBef>
              <a:spcPct val="0"/>
            </a:spcBef>
            <a:spcAft>
              <a:spcPct val="15000"/>
            </a:spcAft>
            <a:buChar char="••"/>
          </a:pPr>
          <a:r>
            <a:rPr lang="en-US" sz="1300" kern="1200" dirty="0" smtClean="0"/>
            <a:t>Because they can</a:t>
          </a:r>
          <a:endParaRPr lang="en-US" sz="1300" kern="1200" dirty="0"/>
        </a:p>
      </dsp:txBody>
      <dsp:txXfrm>
        <a:off x="1460439" y="1954463"/>
        <a:ext cx="5397560" cy="888392"/>
      </dsp:txXfrm>
    </dsp:sp>
    <dsp:sp modelId="{936F51FD-EA89-4E5F-BD0E-FD0016E2EF37}">
      <dsp:nvSpPr>
        <dsp:cNvPr id="0" name=""/>
        <dsp:cNvSpPr/>
      </dsp:nvSpPr>
      <dsp:spPr>
        <a:xfrm>
          <a:off x="237637" y="2043302"/>
          <a:ext cx="1074003" cy="710713"/>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B92089-C997-4D14-BB68-0E55FF05AE7A}">
      <dsp:nvSpPr>
        <dsp:cNvPr id="0" name=""/>
        <dsp:cNvSpPr/>
      </dsp:nvSpPr>
      <dsp:spPr>
        <a:xfrm>
          <a:off x="0" y="2931694"/>
          <a:ext cx="6858000" cy="888392"/>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Cyber Criminal</a:t>
          </a:r>
          <a:endParaRPr lang="en-US" sz="1700" kern="1200" dirty="0"/>
        </a:p>
        <a:p>
          <a:pPr marL="114300" lvl="1" indent="-114300" algn="l" defTabSz="577850">
            <a:lnSpc>
              <a:spcPct val="90000"/>
            </a:lnSpc>
            <a:spcBef>
              <a:spcPct val="0"/>
            </a:spcBef>
            <a:spcAft>
              <a:spcPct val="15000"/>
            </a:spcAft>
            <a:buChar char="••"/>
          </a:pPr>
          <a:r>
            <a:rPr lang="en-US" sz="1300" kern="1200" dirty="0" smtClean="0"/>
            <a:t>Different levels of sophistication</a:t>
          </a:r>
          <a:endParaRPr lang="en-US" sz="1300" kern="1200" dirty="0"/>
        </a:p>
        <a:p>
          <a:pPr marL="114300" lvl="1" indent="-114300" algn="l" defTabSz="577850">
            <a:lnSpc>
              <a:spcPct val="90000"/>
            </a:lnSpc>
            <a:spcBef>
              <a:spcPct val="0"/>
            </a:spcBef>
            <a:spcAft>
              <a:spcPct val="15000"/>
            </a:spcAft>
            <a:buChar char="••"/>
          </a:pPr>
          <a:r>
            <a:rPr lang="en-US" sz="1300" kern="1200" dirty="0" smtClean="0"/>
            <a:t>Scams, information theft, fraud</a:t>
          </a:r>
          <a:endParaRPr lang="en-US" sz="1300" kern="1200" dirty="0"/>
        </a:p>
      </dsp:txBody>
      <dsp:txXfrm>
        <a:off x="1460439" y="2931694"/>
        <a:ext cx="5397560" cy="888392"/>
      </dsp:txXfrm>
    </dsp:sp>
    <dsp:sp modelId="{E9D150E2-916E-4E2A-8421-77BB6AAF924D}">
      <dsp:nvSpPr>
        <dsp:cNvPr id="0" name=""/>
        <dsp:cNvSpPr/>
      </dsp:nvSpPr>
      <dsp:spPr>
        <a:xfrm>
          <a:off x="237637" y="3020533"/>
          <a:ext cx="1074003" cy="710713"/>
        </a:xfrm>
        <a:prstGeom prst="roundRect">
          <a:avLst>
            <a:gd name="adj" fmla="val 10000"/>
          </a:avLst>
        </a:prstGeom>
        <a:blipFill rotWithShape="1">
          <a:blip xmlns:r="http://schemas.openxmlformats.org/officeDocument/2006/relationships" r:embed="rId4"/>
          <a:stretch>
            <a:fillRect/>
          </a:stretch>
        </a:blipFill>
        <a:ln>
          <a:noFill/>
        </a:ln>
        <a:effectLst>
          <a:outerShdw blurRad="508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5D6E135-F975-4751-AA89-577E6281E042}">
      <dsp:nvSpPr>
        <dsp:cNvPr id="0" name=""/>
        <dsp:cNvSpPr/>
      </dsp:nvSpPr>
      <dsp:spPr>
        <a:xfrm>
          <a:off x="0" y="3908926"/>
          <a:ext cx="6858000" cy="888392"/>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Advanced Persistent Threat</a:t>
          </a:r>
          <a:endParaRPr lang="en-US" sz="1700" kern="1200" dirty="0"/>
        </a:p>
        <a:p>
          <a:pPr marL="114300" lvl="1" indent="-114300" algn="l" defTabSz="577850">
            <a:lnSpc>
              <a:spcPct val="90000"/>
            </a:lnSpc>
            <a:spcBef>
              <a:spcPct val="0"/>
            </a:spcBef>
            <a:spcAft>
              <a:spcPct val="15000"/>
            </a:spcAft>
            <a:buChar char="••"/>
          </a:pPr>
          <a:r>
            <a:rPr lang="en-US" sz="1300" kern="1200" dirty="0" smtClean="0"/>
            <a:t>Extremely sophisticated attackers; nation-states</a:t>
          </a:r>
          <a:endParaRPr lang="en-US" sz="1300" kern="1200" dirty="0"/>
        </a:p>
        <a:p>
          <a:pPr marL="114300" lvl="1" indent="-114300" algn="l" defTabSz="577850">
            <a:lnSpc>
              <a:spcPct val="90000"/>
            </a:lnSpc>
            <a:spcBef>
              <a:spcPct val="0"/>
            </a:spcBef>
            <a:spcAft>
              <a:spcPct val="15000"/>
            </a:spcAft>
            <a:buChar char="••"/>
          </a:pPr>
          <a:r>
            <a:rPr lang="en-US" sz="1300" kern="1200" dirty="0" smtClean="0"/>
            <a:t>Low &amp; slow, information theft, espionage</a:t>
          </a:r>
          <a:endParaRPr lang="en-US" sz="1300" kern="1200" dirty="0"/>
        </a:p>
      </dsp:txBody>
      <dsp:txXfrm>
        <a:off x="1460439" y="3908926"/>
        <a:ext cx="5397560" cy="888392"/>
      </dsp:txXfrm>
    </dsp:sp>
    <dsp:sp modelId="{F76B6114-BA75-4061-99EA-2E8606E2BDDB}">
      <dsp:nvSpPr>
        <dsp:cNvPr id="0" name=""/>
        <dsp:cNvSpPr/>
      </dsp:nvSpPr>
      <dsp:spPr>
        <a:xfrm>
          <a:off x="237637" y="3997765"/>
          <a:ext cx="1074003" cy="710713"/>
        </a:xfrm>
        <a:prstGeom prst="roundRect">
          <a:avLst>
            <a:gd name="adj" fmla="val 10000"/>
          </a:avLst>
        </a:prstGeom>
        <a:blipFill rotWithShape="1">
          <a:blip xmlns:r="http://schemas.openxmlformats.org/officeDocument/2006/relationships" r:embed="rId5"/>
          <a:stretch>
            <a:fillRect/>
          </a:stretch>
        </a:blipFill>
        <a:ln>
          <a:noFill/>
        </a:ln>
        <a:effectLst>
          <a:outerShdw blurRad="508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3ACCAFD-2A1C-4A09-9BEF-F1C7F8BDE032}" type="datetimeFigureOut">
              <a:rPr lang="ru-RU"/>
              <a:pPr>
                <a:defRPr/>
              </a:pPr>
              <a:t>05.10.2017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62ACF8EA-F639-4594-A7E1-1AFA9F3543FD}" type="slidenum">
              <a:rPr lang="ru-RU"/>
              <a:pPr>
                <a:defRPr/>
              </a:pPr>
              <a:t>‹#›</a:t>
            </a:fld>
            <a:endParaRPr lang="ru-RU"/>
          </a:p>
        </p:txBody>
      </p:sp>
    </p:spTree>
    <p:extLst>
      <p:ext uri="{BB962C8B-B14F-4D97-AF65-F5344CB8AC3E}">
        <p14:creationId xmlns:p14="http://schemas.microsoft.com/office/powerpoint/2010/main" xmlns="" val="3779442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1BA9742-3509-43B8-ADF4-F4C7C0078F31}" type="datetimeFigureOut">
              <a:rPr lang="ru-RU"/>
              <a:pPr>
                <a:defRPr/>
              </a:pPr>
              <a:t>05.10.2017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93B0763-A673-4EA1-86C2-28A135B3362E}" type="slidenum">
              <a:rPr lang="ru-RU"/>
              <a:pPr>
                <a:defRPr/>
              </a:pPr>
              <a:t>‹#›</a:t>
            </a:fld>
            <a:endParaRPr lang="ru-RU"/>
          </a:p>
        </p:txBody>
      </p:sp>
    </p:spTree>
    <p:extLst>
      <p:ext uri="{BB962C8B-B14F-4D97-AF65-F5344CB8AC3E}">
        <p14:creationId xmlns:p14="http://schemas.microsoft.com/office/powerpoint/2010/main" xmlns="" val="33610034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3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143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873C8-7CED-41CB-AAFD-9EE6198D58AE}"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Another application</a:t>
            </a:r>
            <a:r>
              <a:rPr lang="en-US" baseline="0" dirty="0" smtClean="0"/>
              <a:t> security principle is to fail securely.  Security controls should assume an attack by default and only let something pass if it is proven not to be an attack.  By taking this approach, holes that we forget to cover will not lead to a valid attack, but rather to a bug report.</a:t>
            </a:r>
          </a:p>
          <a:p>
            <a:endParaRPr lang="en-US" baseline="0" dirty="0" smtClean="0"/>
          </a:p>
          <a:p>
            <a:r>
              <a:rPr lang="en-US" baseline="0" dirty="0" smtClean="0"/>
              <a:t>For example, showing a cop the license above should fail since Larry is obviously not Brad Pitt.  But this failure should not result in Larry getting away with the crime.  The failure should occur before person in custody is released.  Failure after release means that there is no way of knowing who the person really is.</a:t>
            </a:r>
          </a:p>
          <a:p>
            <a:endParaRPr lang="en-US" baseline="0" dirty="0" smtClean="0"/>
          </a:p>
          <a:p>
            <a:r>
              <a:rPr lang="en-US" baseline="0" dirty="0" smtClean="0"/>
              <a:t>In addition, WHEN a security control fails, the application should revert to a secure state.</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The next application security</a:t>
            </a:r>
            <a:r>
              <a:rPr lang="en-US" baseline="0" dirty="0" smtClean="0"/>
              <a:t> principle is not to trust 3</a:t>
            </a:r>
            <a:r>
              <a:rPr lang="en-US" baseline="30000" dirty="0" smtClean="0"/>
              <a:t>rd</a:t>
            </a:r>
            <a:r>
              <a:rPr lang="en-US" baseline="0" dirty="0" smtClean="0"/>
              <a:t> party services.  Just because a service claims to do something right, doesn't mean it actually does.  Inherently distrust data being returned from a 3</a:t>
            </a:r>
            <a:r>
              <a:rPr lang="en-US" baseline="30000" dirty="0" smtClean="0"/>
              <a:t>rd</a:t>
            </a:r>
            <a:r>
              <a:rPr lang="en-US" baseline="0" dirty="0" smtClean="0"/>
              <a:t> party.  You don't know the quality of development, the adherence to best practices, or the motivations behind the developers of 3</a:t>
            </a:r>
            <a:r>
              <a:rPr lang="en-US" baseline="30000" dirty="0" smtClean="0"/>
              <a:t>rd</a:t>
            </a:r>
            <a:r>
              <a:rPr lang="en-US" baseline="0" dirty="0" smtClean="0"/>
              <a:t> party services.</a:t>
            </a:r>
          </a:p>
          <a:p>
            <a:pPr algn="just"/>
            <a:endParaRPr lang="en-US" dirty="0" smtClean="0"/>
          </a:p>
          <a:p>
            <a:pPr algn="just"/>
            <a:r>
              <a:rPr lang="en-US" baseline="0" dirty="0" smtClean="0"/>
              <a:t>You wouldn't just give all your money to a person driving an armored truck, rather you would first verify that the truck isn't a fake and hadn't been hijacked.</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Another application</a:t>
            </a:r>
            <a:r>
              <a:rPr lang="en-US" baseline="0" dirty="0" smtClean="0"/>
              <a:t> security principle is separation of duties.  Ideally you want to split the roles for actions related to a security decision.  You want to avoid having a single group being responsible for everything.  This difference in responsibility adds to an application's defense in depth as both groups or roles must participate in a given attack.</a:t>
            </a:r>
          </a:p>
          <a:p>
            <a:pPr algn="just"/>
            <a:endParaRPr lang="en-US" baseline="0" dirty="0" smtClean="0"/>
          </a:p>
          <a:p>
            <a:pPr algn="just"/>
            <a:r>
              <a:rPr lang="en-US" baseline="0" dirty="0" smtClean="0"/>
              <a:t>Using the bank example again, you would not want the same person to be able to change the address of an account and also authorize a check to be cut against that account.  Otherwise, an attacker who found a way to impersonate that person could change the address to their own, authorize a withdrawal, and then change the address back.  A more secure approach would be to have one group handle change of address requests and a separate group be responsible for authorizing checks.</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Another application security principle is to avoid security by obscurity.  Hackers, criminals, and the advanced persistent threat most likely can reverse engineer your source code, or find things that are supposedly hidden.  Relying on obscurity is dangerous and is usually just a cover for real security not being implemented.</a:t>
            </a:r>
          </a:p>
          <a:p>
            <a:endParaRPr lang="en-US" dirty="0" smtClean="0"/>
          </a:p>
          <a:p>
            <a:r>
              <a:rPr lang="en-US" dirty="0" smtClean="0"/>
              <a:t>It is better to assume the attacker has all your secrets and then devise security mechanisms that protect the application in the face of this reality.</a:t>
            </a:r>
          </a:p>
          <a:p>
            <a:endParaRPr lang="en-US" dirty="0" smtClean="0"/>
          </a:p>
          <a:p>
            <a:r>
              <a:rPr lang="en-US" dirty="0" smtClean="0"/>
              <a:t>For example, the warfighter might be hidden from a typical attacker, but one with heat sensitive goggles would have no problem getting past the camouflage.</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principle is keep security simple.  All too often a developer will over-engineer security and end up adding things that aren't necessary and introducing errors due to the complexity.  The goal should be to design a security architecture that works, yet in the simplest way possible.  Added complexity will not only make it harder to implement, but it will make it harder for a peer or a security team to review.</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final application security principle is to fix security issues correctly.  This sounds a bit funny, but people often are made aware of an attack and put in a mechanism to stop that specific attack without fixing the underlying problem.  A malicious user just changes the attack and is back inside the application.</a:t>
            </a:r>
          </a:p>
          <a:p>
            <a:endParaRPr lang="en-US" dirty="0" smtClean="0"/>
          </a:p>
          <a:p>
            <a:r>
              <a:rPr lang="en-US" dirty="0" smtClean="0"/>
              <a:t>As a developer you need to fully understand the problem before trying to engineer a fix.</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the end, secure coding really comes down to the different mechanisms that are available to ensure adherence to the previously mentioned application security principles.  The rest of this class will discuss these different mechanisms, breaking each down into a number of "words to live by".</a:t>
            </a:r>
          </a:p>
          <a:p>
            <a:endParaRPr lang="en-US" dirty="0" smtClean="0"/>
          </a:p>
          <a:p>
            <a:r>
              <a:rPr lang="en-US" dirty="0" smtClean="0"/>
              <a:t>These words to live by should be reviewed at the start of each project and be a part of the security design that kicks off a development effort.</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security mechanisms that we will cover are:</a:t>
            </a:r>
          </a:p>
          <a:p>
            <a:endParaRPr lang="en-US" dirty="0" smtClean="0"/>
          </a:p>
          <a:p>
            <a:r>
              <a:rPr lang="en-US" dirty="0" smtClean="0"/>
              <a:t>- Authentication</a:t>
            </a:r>
          </a:p>
          <a:p>
            <a:r>
              <a:rPr lang="en-US" dirty="0" smtClean="0"/>
              <a:t>- Authorization</a:t>
            </a:r>
          </a:p>
          <a:p>
            <a:r>
              <a:rPr lang="en-US" dirty="0" smtClean="0"/>
              <a:t>- Data Validation</a:t>
            </a:r>
          </a:p>
          <a:p>
            <a:r>
              <a:rPr lang="en-US" dirty="0" smtClean="0"/>
              <a:t>- Session Management</a:t>
            </a:r>
          </a:p>
          <a:p>
            <a:r>
              <a:rPr lang="en-US" dirty="0" smtClean="0"/>
              <a:t>- Error Handling</a:t>
            </a:r>
          </a:p>
          <a:p>
            <a:r>
              <a:rPr lang="en-US" dirty="0" smtClean="0"/>
              <a:t>- Logging</a:t>
            </a:r>
          </a:p>
          <a:p>
            <a:r>
              <a:rPr lang="en-US" dirty="0" smtClean="0"/>
              <a:t>- Encryption</a:t>
            </a:r>
          </a:p>
          <a:p>
            <a:endParaRPr lang="en-US" dirty="0" smtClean="0"/>
          </a:p>
          <a:p>
            <a:r>
              <a:rPr lang="en-US" dirty="0" smtClean="0"/>
              <a:t>These security mechanisms each map back to our high level application security goals and enable us to sufficiently meet all three goals.</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One project that everyone should be aware of, and a project we will mention a lot throughout this course, is the Common Weakness Enumeration (CWE).  This is a MITRE-run initiative to enumerate and provide standard identifiers for the different coding-level security-related mistakes that developers often make.  This standard identifier enable security personnel to share information about weaknesses and for tools to report findings in a way that review teams can easily grasp.</a:t>
            </a:r>
          </a:p>
          <a:p>
            <a:endParaRPr lang="en-US" dirty="0" smtClean="0"/>
          </a:p>
          <a:p>
            <a:r>
              <a:rPr lang="en-US" dirty="0" smtClean="0"/>
              <a:t>Each of our words to live by is presented in terms of CWE and it is recommended that everyone take some time to review these specific CWE entries.</a:t>
            </a:r>
          </a:p>
          <a:p>
            <a:endParaRPr lang="en-US" dirty="0" smtClean="0"/>
          </a:p>
          <a:p>
            <a:r>
              <a:rPr lang="en-US" dirty="0" smtClean="0"/>
              <a:t>The CWE team also compiles a Top 25 list each year that helps identify the 25 most dangerous and prevalent software errors that we see today.  This list is a great way to keep the most common issues in the forefront of a developer's mind and help focus effort to make sure that these errors are not introduced.</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Arial" pitchFamily="34" charset="0"/>
                <a:cs typeface="Arial" pitchFamily="34" charset="0"/>
              </a:rPr>
              <a:t>Authentication is the act of confirming that someone (or something) is who they</a:t>
            </a:r>
            <a:r>
              <a:rPr lang="en-US" b="0" baseline="0" dirty="0" smtClean="0">
                <a:latin typeface="Arial" pitchFamily="34" charset="0"/>
                <a:cs typeface="Arial" pitchFamily="34" charset="0"/>
              </a:rPr>
              <a:t> say they claim to be. </a:t>
            </a:r>
            <a:r>
              <a:rPr lang="en-US" b="0" dirty="0" smtClean="0">
                <a:latin typeface="Arial" pitchFamily="34" charset="0"/>
                <a:cs typeface="Arial" pitchFamily="34" charset="0"/>
              </a:rPr>
              <a:t> The most common authentication that we</a:t>
            </a:r>
            <a:r>
              <a:rPr lang="en-US" b="0" baseline="0" dirty="0" smtClean="0">
                <a:latin typeface="Arial" pitchFamily="34" charset="0"/>
                <a:cs typeface="Arial" pitchFamily="34" charset="0"/>
              </a:rPr>
              <a:t> do in our applications is confirming that a user is in fact who they claim to be, and not an imposter claiming to be someone they aren't. </a:t>
            </a:r>
            <a:r>
              <a:rPr lang="en-US" dirty="0" smtClean="0"/>
              <a:t>The ways in which someone may be authenticated fall into three categories, based on what are known as the factors of authentication: something you know, something you have, or something you are.  For</a:t>
            </a:r>
            <a:r>
              <a:rPr lang="en-US" baseline="0" dirty="0" smtClean="0"/>
              <a:t> information or functionality that requires a heightened level of protection, two-factor authentication is common.  This uses two of the three factors during the authentication process.  Many use a combination of passcode and </a:t>
            </a:r>
            <a:r>
              <a:rPr lang="en-US" baseline="0" dirty="0" err="1" smtClean="0"/>
              <a:t>SecureID</a:t>
            </a:r>
            <a:r>
              <a:rPr lang="en-US" baseline="0" dirty="0" smtClean="0"/>
              <a:t>.</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 we go through this</a:t>
            </a:r>
            <a:r>
              <a:rPr lang="en-US" baseline="0" dirty="0" smtClean="0"/>
              <a:t> class, for each security mechanism we will call out a set of "words to live by".  It must be noted that these lists are not intended to be the "only" words to live by.  Rather, they represent the most basic points and many of them represent what we find lacking during our reviews of source code.  Given that we only have one day for this course, we have chosen to focus on these few important points.</a:t>
            </a:r>
          </a:p>
          <a:p>
            <a:endParaRPr lang="en-US" dirty="0" smtClean="0"/>
          </a:p>
          <a:p>
            <a:r>
              <a:rPr lang="en-US" dirty="0" smtClean="0"/>
              <a:t>As a developer, there are</a:t>
            </a:r>
            <a:r>
              <a:rPr lang="en-US" baseline="0" dirty="0" smtClean="0"/>
              <a:t> four key things to focus on related to authentication.  First is to correctly enforce basic password security.  In short, don't let your users enter "123" as their password.  Second, to guard against brute force attacks on your login functionality, be sure to implement some sort of account lockout after a set number of failed attempts.  Third, pay attention to how the forgotten password functionality is implemented.  Getting this right is just as important as getting your login functionality right.  Finally, when web applications need to pass sensitive data, always use and explicitly enforce the POST method.  We will now delve deeper into each of these.</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first of our </a:t>
            </a:r>
            <a:r>
              <a:rPr lang="en-US" baseline="0" dirty="0" smtClean="0"/>
              <a:t>words to live by related to authentication is "enforce basic password security".  This corresponds to CWE-521 titled "Weak Password Requirements".  This includes things like adequate password length, enforcement of complex character combinations, password expiration, and preventing reuse of previous passwords.</a:t>
            </a:r>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Even</a:t>
            </a:r>
            <a:r>
              <a:rPr lang="en-US" baseline="0" dirty="0" smtClean="0"/>
              <a:t> though this topic is engrained within the today’s culture and we all use overly strong passwords … right? … as developers we need to protect our applications from those that have not yet seen the light.  Users continue to ignore guidance and set passwords that are easy to remember - and hence easy for an attacker to guess.  In 2009 an 18 year old kid was able to guess (albeit with the help of a password cracker) the password of a Twitter support staff, giving the attacker access to Twitter's administrative control panel.  From there it was trivial to hijack any number of user accounts, including the account of the President of the United States.  What was the password?  "happiness"  Only slightly better than "123"!  This should never have been allowed by the underlying code.</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Every</a:t>
            </a:r>
            <a:r>
              <a:rPr lang="en-US" baseline="0" dirty="0" smtClean="0"/>
              <a:t> year we think that the weak password issue will go away as users become more educated and aware of the problem. However, every year it continues to be a major problem.</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An</a:t>
            </a:r>
            <a:r>
              <a:rPr lang="en-US" baseline="0" dirty="0" smtClean="0"/>
              <a:t> organization may </a:t>
            </a:r>
            <a:r>
              <a:rPr lang="en-US" dirty="0" smtClean="0"/>
              <a:t>have</a:t>
            </a:r>
            <a:r>
              <a:rPr lang="en-US" baseline="0" dirty="0" smtClean="0"/>
              <a:t> the following corporate policy outlined on this slide.  As developers, this policy should be enforced in our code wherever passwords are required.  Our code should not allow our users to break corporate policy and put our systems at risk.</a:t>
            </a:r>
          </a:p>
          <a:p>
            <a:endParaRPr lang="en-US" dirty="0" smtClean="0"/>
          </a:p>
          <a:p>
            <a:r>
              <a:rPr lang="en-US" dirty="0" smtClean="0"/>
              <a:t>Note that ideally there would be some communication in the application with a shared corporate policy file so that if the policy changes the code itself doesn't fall out of date.</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second of our words to live by is "implement an account lockout for failed logins".  This corresponds to CWE-307 titled "Improper Restriction of Excessive Authentication Attempts".  The goal here is to stop an attacker from being able to run through a long list of usernames and passwords in an attempt to brute force their way through.</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real world example, the password cracker application was</a:t>
            </a:r>
            <a:r>
              <a:rPr lang="en-US" baseline="0" dirty="0" smtClean="0"/>
              <a:t> able to try a large</a:t>
            </a:r>
            <a:r>
              <a:rPr lang="en-US" dirty="0" smtClean="0"/>
              <a:t> number of potential passwords</a:t>
            </a:r>
            <a:r>
              <a:rPr lang="en-US" baseline="0" dirty="0" smtClean="0"/>
              <a:t> since there was no limit on the number of login attempts that could be made.  Eventually</a:t>
            </a:r>
            <a:r>
              <a:rPr lang="en-US" dirty="0" smtClean="0"/>
              <a:t>, a valid password was discovered.</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Demo:</a:t>
            </a:r>
            <a:r>
              <a:rPr lang="en-US" baseline="0" dirty="0" smtClean="0"/>
              <a:t> Demonstrate high level reconnaissance of the account creation page that leads to discovery of a valid email format (describe other ways this could be gained from Google).  Explain the Hydra tool and how it can be used to process large password files against a defined list of users, running many parallel tasks to speed up the process.  Use the example in example.txt to demonstrate it successfully popping the password on the application, and demonstrate successfully logging into the site.</a:t>
            </a:r>
          </a:p>
          <a:p>
            <a:endParaRPr lang="en-US" baseline="0" dirty="0" smtClean="0"/>
          </a:p>
          <a:p>
            <a:r>
              <a:rPr lang="en-US" baseline="0" dirty="0" smtClean="0"/>
              <a:t>Discuss the lack of complex composition requirements being part of the problem, combined with account lockout.  Address the fact that lockout isn’t enough – a ‘reverse brute force’ can still try one password against many accounts.</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a:t>
            </a:r>
            <a:r>
              <a:rPr lang="en-US" baseline="0" dirty="0" smtClean="0"/>
              <a:t> this example, notice that the</a:t>
            </a:r>
            <a:r>
              <a:rPr lang="en-US" sz="1200" b="0" dirty="0" smtClean="0"/>
              <a:t> </a:t>
            </a:r>
            <a:r>
              <a:rPr lang="en-US" sz="1200" b="0" dirty="0" err="1" smtClean="0"/>
              <a:t>validateUser</a:t>
            </a:r>
            <a:r>
              <a:rPr lang="en-US" sz="1200" b="0" dirty="0" smtClean="0"/>
              <a:t>() method will continuously check for a valid username and password without any restriction on the number of authentication attempts made.  This is a classic example of CWE-307.</a:t>
            </a:r>
            <a:endParaRPr lang="en-US" sz="1200" b="0" dirty="0" smtClean="0">
              <a:latin typeface="Courier New" pitchFamily="49" charset="0"/>
              <a:cs typeface="Courier New" pitchFamily="49" charset="0"/>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To fix this code,</a:t>
            </a:r>
            <a:r>
              <a:rPr lang="en-US" baseline="0" dirty="0" smtClean="0"/>
              <a:t> we need to add a MAX_ATTEMPTS check to the loop and fail the validation if the maximum attempts is reached.  </a:t>
            </a:r>
            <a:r>
              <a:rPr lang="en-US" dirty="0" smtClean="0"/>
              <a:t>Note that we still need to make sure an attacker can't just call validate() many times.  There needs to be some type of</a:t>
            </a:r>
            <a:r>
              <a:rPr lang="en-US" baseline="0" dirty="0" smtClean="0"/>
              <a:t> lockout on the validate function after MAX_ATTEMPTS is reached.  Some possible implementations are:</a:t>
            </a:r>
            <a:endParaRPr lang="en-US" dirty="0" smtClean="0"/>
          </a:p>
          <a:p>
            <a:endParaRPr lang="en-US" dirty="0" smtClean="0"/>
          </a:p>
          <a:p>
            <a:r>
              <a:rPr lang="en-US" dirty="0" smtClean="0">
                <a:effectLst/>
              </a:rPr>
              <a:t>- Disconnecting the user after a small number of failed attempts</a:t>
            </a:r>
          </a:p>
          <a:p>
            <a:r>
              <a:rPr lang="en-US" dirty="0" smtClean="0">
                <a:effectLst/>
              </a:rPr>
              <a:t>- Implementing a timeout</a:t>
            </a:r>
          </a:p>
          <a:p>
            <a:r>
              <a:rPr lang="en-US" dirty="0" smtClean="0">
                <a:effectLst/>
              </a:rPr>
              <a:t>- Locking out a targeted account</a:t>
            </a:r>
          </a:p>
          <a:p>
            <a:r>
              <a:rPr lang="en-US" dirty="0" smtClean="0">
                <a:effectLst/>
              </a:rPr>
              <a:t>- Requiring a computational task on the user's part.</a:t>
            </a:r>
          </a:p>
          <a:p>
            <a:endParaRPr lang="en-US" dirty="0" smtClean="0"/>
          </a:p>
          <a:p>
            <a:r>
              <a:rPr lang="en-US" dirty="0" smtClean="0"/>
              <a:t>One</a:t>
            </a:r>
            <a:r>
              <a:rPr lang="en-US" baseline="0" dirty="0" smtClean="0"/>
              <a:t> other point to make here is that developers should attempt to </a:t>
            </a:r>
            <a:r>
              <a:rPr lang="en-US" dirty="0" smtClean="0"/>
              <a:t>use established</a:t>
            </a:r>
            <a:r>
              <a:rPr lang="en-US" baseline="0" dirty="0" smtClean="0"/>
              <a:t> authentication routines when possible instead of creating their own.  An established routine will most likely have these security features built-in and implemented correctly.</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Of course it is not always as simple</a:t>
            </a:r>
            <a:r>
              <a:rPr lang="en-US" baseline="0" dirty="0" smtClean="0"/>
              <a:t> as following the previous secure coding guidelines.  In this example, eBay implemented password throttling to help protect against a brute force attack on a user's login.  After some number of incorrect attempts the user's account would be locked for some set period of time before it was enabled again.  This is exactly what one would want to do in most applications.  However, in this instance, the account lockout feature actually opened eBay up to another type of attack.  Individuals involved in an auction would wait until just before the auction was set to expire and then purposely attempt to log into the current high bidder's account the set number of times.  Eventually that account would be locked and the individual would submit a new high bid.  The previous high bidder might want to respond with another bid but would be unable to do so as their account is locked.</a:t>
            </a:r>
          </a:p>
          <a:p>
            <a:endParaRPr lang="en-US" baseline="0" dirty="0" smtClean="0"/>
          </a:p>
          <a:p>
            <a:r>
              <a:rPr lang="en-US" baseline="0" dirty="0" smtClean="0"/>
              <a:t>This example shows how security can be very complex and requires some careful thinking before applying any given mechanism.  Developers must work closely with the design team in an attempt to make an application as secure as possible.</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third</a:t>
            </a:r>
            <a:r>
              <a:rPr lang="en-US" baseline="0" dirty="0" smtClean="0"/>
              <a:t> words to live by say "'forgot my password' functionality can be a problem".  This corresponds to CWE-640 titled "</a:t>
            </a:r>
            <a:r>
              <a:rPr lang="en-US" dirty="0" smtClean="0"/>
              <a:t>Weak Password Recovery Mechanism for Forgotten Password".</a:t>
            </a:r>
            <a:r>
              <a:rPr lang="en-US" baseline="0" dirty="0" smtClean="0"/>
              <a:t>  In this case we are drawing attention to the fact that developers often make mistakes in the logic behind this functionality.  All too often we see cases where an application allows someone to change a password without asking for the original password first, thus enabling an attacker to take over an existing account.  Another issue is that the strength of the recovery mechanism may not be as strong as the real password, in short enabling a much simpler path into the application.</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Demo:</a:t>
            </a:r>
            <a:r>
              <a:rPr lang="en-US" baseline="0" dirty="0" smtClean="0"/>
              <a:t> Demonstrate the choices for the account password reset available for user perusal in the account creation process.  Point out that the questions are generally weak, because the answers often are from a small, finite list of possible answers.  Show the passwd-reset-teams.txt file, noting how easy it is to put together a list of every available team of every major (and many minor) sport (courtesy of Wikipedia).  Note that the password reset process is essentially just another “something you know” authentication challenge.  Point out that this method almost never has an account lockout after a number of bad attempts.  Given that this is just taking a user name and a security challenge answer, we can use the same Hydra tool to brute-force our way through this form as well.</a:t>
            </a:r>
          </a:p>
          <a:p>
            <a:endParaRPr lang="en-US" baseline="0" dirty="0" smtClean="0"/>
          </a:p>
          <a:p>
            <a:r>
              <a:rPr lang="en-US" baseline="0" dirty="0" smtClean="0"/>
              <a:t>Use the interface to provide the security answer, and show that the user can now directly set the password.  Observe that since the application has the email address of the users, sending a one-time use password instead would be a better design.  This way the attacker would also have to compromise the user’s email account in some manner to exploit the application.  Note that the application should NEVER email the current password (since it should not be recoverable anyway, if stored correctly), but instead send a new strong password that must be changed after one use.</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Just a few years ago, this issue was at</a:t>
            </a:r>
            <a:r>
              <a:rPr lang="en-US" baseline="0" dirty="0" smtClean="0"/>
              <a:t> the center of an attack on Sarah Palin.  The hacker broke into her Yahoo! email account and then posted her email archives for all to see.  How did he accomplish this?  Well, he took advantage of a very weak password recovery mechanism.  Yahoo! asked three questions of each user when they signed up.  The answers to these questions (instances of "something you know") were used to authenticate a user is they happen to forget the password they has selected.  Unfortunately the answers to these questions are not hard to find.  The attacker easily got the first answer, got the second answer after a few guesses, and arrived at third answer after entering the name of the high school that Sarah and her husband attended: "Wasilla High".</a:t>
            </a:r>
          </a:p>
          <a:p>
            <a:endParaRPr lang="en-US" baseline="0" dirty="0" smtClean="0"/>
          </a:p>
          <a:p>
            <a:r>
              <a:rPr lang="en-US" baseline="0" dirty="0" smtClean="0"/>
              <a:t>Even if a strong password had been chosen, utilizing all four types of character complexity, an attacker only needs to know the answers to some simple questions to gain access.</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Even major vendors</a:t>
            </a:r>
            <a:r>
              <a:rPr lang="en-US" baseline="0" dirty="0" smtClean="0"/>
              <a:t> get this wrong. Apple had an embarrassing hole in their password reset function that allowed an adversary to change a user’s password and take control of their account.  An adversary just needed to “guess” easily obtainable answers. (e.g., date of birth) Note the change to two factor authentication just as an exploit was released. We will talk about this example again later in the class.</a:t>
            </a:r>
          </a:p>
          <a:p>
            <a:endParaRPr lang="en-US" dirty="0" smtClean="0"/>
          </a:p>
          <a:p>
            <a:r>
              <a:rPr lang="en-US" dirty="0" smtClean="0"/>
              <a:t>More</a:t>
            </a:r>
            <a:r>
              <a:rPr lang="en-US" baseline="0" dirty="0" smtClean="0"/>
              <a:t> information can be found at:  </a:t>
            </a:r>
            <a:r>
              <a:rPr lang="en-US" dirty="0" smtClean="0"/>
              <a:t>http://www.imore.com/anatomy-apple-id-password-reset-exploit</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There are a few guidelines</a:t>
            </a:r>
            <a:r>
              <a:rPr lang="en-US" baseline="0" dirty="0" smtClean="0"/>
              <a:t> </a:t>
            </a:r>
            <a:r>
              <a:rPr lang="en-US" dirty="0" smtClean="0"/>
              <a:t>to follow</a:t>
            </a:r>
            <a:r>
              <a:rPr lang="en-US" baseline="0" dirty="0" smtClean="0"/>
              <a:t> when developing the “forgot my password” functionality.</a:t>
            </a:r>
          </a:p>
          <a:p>
            <a:endParaRPr lang="en-US" baseline="0" dirty="0" smtClean="0"/>
          </a:p>
          <a:p>
            <a:r>
              <a:rPr lang="en-US" dirty="0" smtClean="0"/>
              <a:t>- Make sure any security question is hard to guess and</a:t>
            </a:r>
            <a:r>
              <a:rPr lang="en-US" baseline="0" dirty="0" smtClean="0"/>
              <a:t> hard to</a:t>
            </a:r>
            <a:r>
              <a:rPr lang="en-US" dirty="0" smtClean="0"/>
              <a:t> find the answer.  As</a:t>
            </a:r>
            <a:r>
              <a:rPr lang="en-US" baseline="0" dirty="0" smtClean="0"/>
              <a:t> an example, a question asking about someone's favorite color would be easy to guess as there are only a handful of answers.  Asking about their hometown is something that a little internet searching would probably uncover.</a:t>
            </a:r>
            <a:endParaRPr lang="en-US" dirty="0" smtClean="0"/>
          </a:p>
          <a:p>
            <a:endParaRPr lang="en-US" dirty="0" smtClean="0"/>
          </a:p>
          <a:p>
            <a:r>
              <a:rPr lang="en-US" dirty="0" smtClean="0"/>
              <a:t>- The system must only email the new password to the email account of the user resetting their password.</a:t>
            </a:r>
          </a:p>
          <a:p>
            <a:endParaRPr lang="en-US" dirty="0" smtClean="0"/>
          </a:p>
          <a:p>
            <a:r>
              <a:rPr lang="en-US" dirty="0" smtClean="0"/>
              <a:t>- Assign a new temporary password rather than revealing the original password and force the user to set a new one.</a:t>
            </a:r>
          </a:p>
          <a:p>
            <a:endParaRPr lang="en-US" dirty="0" smtClean="0"/>
          </a:p>
          <a:p>
            <a:r>
              <a:rPr lang="en-US" dirty="0" smtClean="0"/>
              <a:t>- Consider throttling the rate of password resets so that a legitimate user can not be denied service by an attacker that tries to recover the password in a rapid succession.</a:t>
            </a:r>
          </a:p>
          <a:p>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fourth and final words to live by for the Authentication section is "for web applications,</a:t>
            </a:r>
            <a:r>
              <a:rPr lang="en-US" baseline="0" dirty="0" smtClean="0"/>
              <a:t> use and enforce POST method".  This corresponds to CWE-598 titled "Information Leak Through Query Strings in GET Request".  GET requests not only show information in the title bar of the browser, but they also lead to potentially sensitive information being stored in logs.  One thing to note is that </a:t>
            </a:r>
            <a:r>
              <a:rPr lang="en-US" dirty="0" smtClean="0"/>
              <a:t>it’s not enough to just</a:t>
            </a:r>
            <a:r>
              <a:rPr lang="en-US" baseline="0" dirty="0" smtClean="0"/>
              <a:t> be explicit in your forms on the client (GET is often the default if you don’t specify the POST method), but you must also enforce in the server-side code to prevent mistakes and only allow POST requests to be processed.  (Don't just forward a GET request to the POST handler.)</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Demo – Perform</a:t>
            </a:r>
            <a:r>
              <a:rPr lang="en-US" baseline="0" dirty="0" smtClean="0"/>
              <a:t> a grep on the Apache logs to pull some of the GET method examples of when passwords were sent to the server not using POST.  It should pull up multiple examples from prior testing.  The browser should also be able to be used to show an example of where it’s possible for a browser to cache copies of requests along with their query string information, which can result in an information disclosure.</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this example from 2008, the </a:t>
            </a:r>
            <a:r>
              <a:rPr lang="en-US" dirty="0" err="1" smtClean="0"/>
              <a:t>Watchguard's</a:t>
            </a:r>
            <a:r>
              <a:rPr lang="en-US" dirty="0" smtClean="0"/>
              <a:t> </a:t>
            </a:r>
            <a:r>
              <a:rPr lang="en-US" dirty="0" err="1" smtClean="0"/>
              <a:t>Fireware</a:t>
            </a:r>
            <a:r>
              <a:rPr lang="en-US" dirty="0" smtClean="0"/>
              <a:t> SSL-VPN Client was</a:t>
            </a:r>
            <a:r>
              <a:rPr lang="en-US" baseline="0" dirty="0" smtClean="0"/>
              <a:t> found to </a:t>
            </a:r>
            <a:r>
              <a:rPr lang="en-US" dirty="0" smtClean="0"/>
              <a:t>use a GET request</a:t>
            </a:r>
            <a:r>
              <a:rPr lang="en-US" baseline="0" dirty="0" smtClean="0"/>
              <a:t> during the connection process which unfortunately included the username and password.  This means that both the username and password were stored in the webserver logs thereby exposing them to any admin of the system, or an attacker that was able to exploit some other vulnerability on the server in order to read the log.  This problem became a big issue when it was discovered that a poor job of authentication was being done (the client didn't fully check the server certificate), enabling an attacker to impersonate the server.  The fake server would receive real requests from clients that contained their real credentials.  Since the credentials were sent using a GET request and is in the URL received by the attacker's fake server, the URL (and hence the credentials) were now in the logs that the attacker can read.</a:t>
            </a:r>
          </a:p>
          <a:p>
            <a:endParaRPr lang="en-US" baseline="0" dirty="0" smtClean="0"/>
          </a:p>
          <a:p>
            <a:r>
              <a:rPr lang="en-US" baseline="0" dirty="0" smtClean="0"/>
              <a:t>http://christophe.vandeplas.com/2009/08/watchguard-fireware-ssl-vpn_02.html</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sz="1200" dirty="0" smtClean="0"/>
              <a:t>There are many different threats to our applications</a:t>
            </a:r>
            <a:r>
              <a:rPr lang="en-US" sz="1200" baseline="0" dirty="0" smtClean="0"/>
              <a:t> that come from many different actors.  These range from inexperienced kids looking to have some fun to powerful nation states looking for a political or military advantage.</a:t>
            </a:r>
          </a:p>
          <a:p>
            <a:pPr algn="just"/>
            <a:endParaRPr lang="en-US" sz="1200" baseline="0" dirty="0" smtClean="0"/>
          </a:p>
          <a:p>
            <a:pPr algn="just"/>
            <a:r>
              <a:rPr lang="en-US" sz="1200" dirty="0" smtClean="0"/>
              <a:t>Script kiddies are the least experienced individuals and are often more of nuisance then a malicious threat.  They are motivated by the learning experience and not usually after something of value.  They leverage existing exploits and usually need tools to do all the work for them.  Keeping systems patched is often enough to keep the script kiddies away.</a:t>
            </a:r>
          </a:p>
          <a:p>
            <a:pPr algn="just"/>
            <a:endParaRPr lang="en-US" sz="1200" dirty="0" smtClean="0"/>
          </a:p>
          <a:p>
            <a:pPr algn="just"/>
            <a:r>
              <a:rPr lang="en-US" sz="1200" dirty="0" smtClean="0"/>
              <a:t>Hacktivists are slightly more advanced but still are not usually out for personal gain.  They want to send a message by taking a site down or defacing the home page.  Granted, the loss in dollars of such actions can be extraordinary to some businesses.  Hacktivists will usually move on to other targets if the applications are not easy to break.</a:t>
            </a:r>
          </a:p>
          <a:p>
            <a:pPr algn="just"/>
            <a:endParaRPr lang="en-US" sz="1200" dirty="0" smtClean="0"/>
          </a:p>
          <a:p>
            <a:pPr algn="just"/>
            <a:r>
              <a:rPr lang="en-US" sz="1200" dirty="0" smtClean="0"/>
              <a:t>A hacker is the start of truly skilled attackers.  They usually have spent years developing their trade and often craft some very tricky exploits.  Yet hackers are usually motivated by the advancement of their skills and fame.  They are not in it for serious monetary gain.</a:t>
            </a:r>
          </a:p>
          <a:p>
            <a:pPr algn="just"/>
            <a:endParaRPr lang="en-US" sz="1200" dirty="0" smtClean="0"/>
          </a:p>
          <a:p>
            <a:pPr algn="just"/>
            <a:r>
              <a:rPr lang="en-US" sz="1200" dirty="0" smtClean="0"/>
              <a:t>Cyber Criminals are much more motivated than your typical hacker.  They often employee teams of individuals and have resources that are well beyond those</a:t>
            </a:r>
            <a:r>
              <a:rPr lang="en-US" sz="1200" baseline="0" dirty="0" smtClean="0"/>
              <a:t> of hackers and hacktivist</a:t>
            </a:r>
            <a:r>
              <a:rPr lang="en-US" sz="1200" dirty="0" smtClean="0"/>
              <a:t>s.  They know how to link different exploits together and are hard to stop.  Of course the bigger concern is that they usually target a specific application and will work until they find a way in.</a:t>
            </a:r>
          </a:p>
          <a:p>
            <a:pPr algn="just"/>
            <a:endParaRPr lang="en-US" sz="1200" dirty="0" smtClean="0"/>
          </a:p>
          <a:p>
            <a:pPr algn="just"/>
            <a:r>
              <a:rPr lang="en-US" sz="1200" dirty="0" smtClean="0"/>
              <a:t>The advanced persistent threat (APT) is the top of this food chain.  Often driven by nation states, the APT has unlimited resources and involves the best of the best in the world of hackers.  They have specific targets and, unlike the previous groups, they will not be easily deterred by the challenge and move on to an easier target.  Rather they will fight until they succeed.  This makes the APT hard to stop.  An application that may be of interest to the APT should be heavily scrutinized, reviewed, and monitored.</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above code forwards the GET request on to the </a:t>
            </a:r>
            <a:r>
              <a:rPr lang="en-US" b="0" dirty="0" err="1" smtClean="0"/>
              <a:t>doPost</a:t>
            </a:r>
            <a:r>
              <a:rPr lang="en-US" b="0" dirty="0" smtClean="0"/>
              <a:t>() handler.  Even though the current client front end may not make a GET request, the door is now open for a future client or a custom client interacting with the server.  If the page is dealing with information that shouldn't be leaked, then don't even allow for the possibility.</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To correct the previous code, throw</a:t>
            </a:r>
            <a:r>
              <a:rPr lang="en-US" baseline="0" dirty="0" smtClean="0"/>
              <a:t> an exception if a GET request is received.  Do not even allow a GET request to be processed.</a:t>
            </a:r>
          </a:p>
          <a:p>
            <a:endParaRPr lang="en-US" baseline="0" dirty="0" smtClean="0"/>
          </a:p>
          <a:p>
            <a:r>
              <a:rPr lang="en-US" baseline="0" dirty="0" smtClean="0"/>
              <a:t>Technically, in this case the server will still log the GET request. But future developers that may try to build a client will not have success sending GET requests and will be forced to use a POST request to communicate to the server. As application </a:t>
            </a:r>
            <a:r>
              <a:rPr lang="en-US" baseline="0" dirty="0" err="1" smtClean="0"/>
              <a:t>devels</a:t>
            </a:r>
            <a:r>
              <a:rPr lang="en-US" baseline="0" smtClean="0"/>
              <a:t>, there isn't much we can do to stop a request from being sent, but we can make sure that our apps don't work when bad requests are sent and thus keep developers from using those flawed mechanisms.</a:t>
            </a:r>
            <a:endParaRPr lang="en-US"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Application security is typically treated in terms of three separate goals: Confidentiality, Integrity, and Availability.  All three must be achieved for an application to be considered secure.</a:t>
            </a:r>
          </a:p>
          <a:p>
            <a:pPr algn="just"/>
            <a:endParaRPr lang="en-US" dirty="0" smtClean="0"/>
          </a:p>
          <a:p>
            <a:pPr algn="just"/>
            <a:r>
              <a:rPr lang="en-US" dirty="0" smtClean="0"/>
              <a:t>Confidentiality involves making sure that information in the application is only seen by those that should see it.  Improper authentication, unauthorized access, information exposure all lead to a breach of confidentiality.  The more sensitive the information held within an application, the more serious this goal is.</a:t>
            </a:r>
          </a:p>
          <a:p>
            <a:pPr algn="just"/>
            <a:endParaRPr lang="en-US" dirty="0" smtClean="0"/>
          </a:p>
          <a:p>
            <a:pPr algn="just"/>
            <a:r>
              <a:rPr lang="en-US" dirty="0" smtClean="0"/>
              <a:t>Integrity involves making sure that information is correct and hasn't been altered.  The more important the role of the application, the more important it is for its information to be trusted as decisions are made based on this information.  If a malicious user can change the information, then they can affect the decisions being made.</a:t>
            </a:r>
          </a:p>
          <a:p>
            <a:pPr algn="just"/>
            <a:endParaRPr lang="en-US" dirty="0" smtClean="0"/>
          </a:p>
          <a:p>
            <a:pPr algn="just"/>
            <a:r>
              <a:rPr lang="en-US" dirty="0" smtClean="0"/>
              <a:t>Availability is concerned with the ability of a user to access the application and complete their mission.  If the information in an application is not available, then decisions that are based on this information can not be made.</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application</a:t>
            </a:r>
            <a:r>
              <a:rPr lang="en-US" baseline="0" dirty="0" smtClean="0"/>
              <a:t> security principle is to minimize the attack surface.  The more places that a malicious user can interact with an application (usually the inputs to the application), the more places that a developer has to put defenses in place.  If an input type is not needed, then don't allow it.  If an application doesn't need to listen on a given port, then don't let it.  If all user input can be collected in one place and then retrieved, this beats collecting the information at varying points within an application.  The less opportunity that a malicious user has to interact, the easier it will be to focus development effort on those places where the attacker can interact and to create a sound set of defenses.</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second principle</a:t>
            </a:r>
            <a:r>
              <a:rPr lang="en-US" baseline="0" dirty="0" smtClean="0"/>
              <a:t> is to </a:t>
            </a:r>
            <a:r>
              <a:rPr lang="en-US" dirty="0" smtClean="0"/>
              <a:t>make sure that the default state is secure.  Installation may be </a:t>
            </a:r>
            <a:r>
              <a:rPr lang="en-US" baseline="0" dirty="0" smtClean="0"/>
              <a:t>performed by an unqualified individual, or by someone without knowledge of how the application will be used and what information it will contain.  In addition, the person installing an application may assume the user will configure, and the user will assume that the admin configured, resulting in no one configuring the application.</a:t>
            </a:r>
            <a:r>
              <a:rPr lang="en-US" dirty="0" smtClean="0"/>
              <a:t>  Make sure that people must consciously make</a:t>
            </a:r>
            <a:r>
              <a:rPr lang="en-US" baseline="0" dirty="0" smtClean="0"/>
              <a:t> changes if those changes will reduce the security of the application.  For example, force them to open a port to allow communication instead of relying on them to close a port if communication is not needed.</a:t>
            </a:r>
          </a:p>
          <a:p>
            <a:endParaRPr lang="en-US" baseline="0" dirty="0" smtClean="0"/>
          </a:p>
          <a:p>
            <a:r>
              <a:rPr lang="en-US" baseline="0" dirty="0" smtClean="0"/>
              <a:t>Don't prop the front door open assuming the person behind you will shut it.  What if that person never comes or was home sick that day?</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next application</a:t>
            </a:r>
            <a:r>
              <a:rPr lang="en-US" baseline="0" dirty="0" smtClean="0"/>
              <a:t> </a:t>
            </a:r>
            <a:r>
              <a:rPr lang="en-US" dirty="0" smtClean="0"/>
              <a:t>security principle is to understand</a:t>
            </a:r>
            <a:r>
              <a:rPr lang="en-US" baseline="0" dirty="0" smtClean="0"/>
              <a:t> that </a:t>
            </a:r>
            <a:r>
              <a:rPr lang="en-US" dirty="0" smtClean="0"/>
              <a:t>not everyone</a:t>
            </a:r>
            <a:r>
              <a:rPr lang="en-US" baseline="0" dirty="0" smtClean="0"/>
              <a:t> needs access to everything all the time.  As developers we need to understand who needs access and only give it to those individuals.  This is a key defense-in-depth principle.  If a malicious user is able to penetrate your defenses, make sure that they don't get the keys to the kingdom.</a:t>
            </a:r>
          </a:p>
          <a:p>
            <a:endParaRPr lang="en-US" baseline="0" dirty="0" smtClean="0"/>
          </a:p>
          <a:p>
            <a:r>
              <a:rPr lang="en-US" baseline="0" dirty="0" smtClean="0"/>
              <a:t>Do the security guards really need keys to the vault?  Most likely they only need access to the area around the vault.  Make the attackers job harder by forcing them to manipulate the security guard AND the manager.  For the few times that a security guard may need to get into the vault, have them ask a manager for access.</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next principle</a:t>
            </a:r>
            <a:r>
              <a:rPr lang="en-US" baseline="0" dirty="0" smtClean="0"/>
              <a:t> is defense in depth.  Similar to least privilege, you don't want to rely on just one security mechanism, but rather layer multiple defenses on top of each other.  That way if one mechanism fails, then an attack will still be stopped by a different defense.</a:t>
            </a:r>
          </a:p>
          <a:p>
            <a:endParaRPr lang="en-US" baseline="0" dirty="0" smtClean="0"/>
          </a:p>
          <a:p>
            <a:r>
              <a:rPr lang="en-US" baseline="0" dirty="0" smtClean="0"/>
              <a:t>For example, a bank does not just lock its front door.  Bankers also lock the vault, have security guards, use motion detectors, etc.  An attacker needs to defeat all of these defenses in order to achieve their goal.  The same needs to be true regarding applications.  Don't just rely on a login.  Also implement least privilege, logging, data validation, etc.</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E6C94B58-2833-43DC-B277-6D12C62FECDE}" type="datetime1">
              <a:rPr lang="ru-RU" smtClean="0"/>
              <a:pPr>
                <a:defRPr/>
              </a:pPr>
              <a:t>05.10.2017</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D5B07758-23C3-4D24-B073-7DE2C8DC611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B8B5E1F-2AFF-4F57-B4F4-D09BF4518141}" type="datetime1">
              <a:rPr lang="ru-RU" smtClean="0"/>
              <a:pPr>
                <a:defRPr/>
              </a:pPr>
              <a:t>05.10.2017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5C77176-6D70-4AE1-867F-93FF3FBE1FB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930591B-CE65-4C08-9EB6-44A1E229AE32}" type="datetime1">
              <a:rPr lang="ru-RU" smtClean="0"/>
              <a:pPr>
                <a:defRPr/>
              </a:pPr>
              <a:t>05.10.2017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D58794D-BC39-4B28-9519-29F1DDB23D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5D2D013-8F73-4B77-99F1-A10C975FB3F1}" type="datetime1">
              <a:rPr lang="ru-RU" smtClean="0"/>
              <a:pPr>
                <a:defRPr/>
              </a:pPr>
              <a:t>05.10.2017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1D55DC0-FCCE-4AF4-BAA8-3D6431F83E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EBDA98AD-2D84-4ED7-B725-B56C0C7F8CF4}" type="datetime1">
              <a:rPr lang="ru-RU" smtClean="0"/>
              <a:pPr>
                <a:defRPr/>
              </a:pPr>
              <a:t>05.10.2017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CD326D1-946E-421B-BFC7-9F4516F812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DBEEF1B-B433-49DB-8E76-1FE66B536A41}" type="datetime1">
              <a:rPr lang="ru-RU" smtClean="0"/>
              <a:pPr>
                <a:defRPr/>
              </a:pPr>
              <a:t>05.10.2017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2E141A8-575C-4C59-BBCE-8F56A0C60D8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0E57EFC1-E342-4BDB-84DE-B33B8136EC3B}" type="datetime1">
              <a:rPr lang="ru-RU" smtClean="0"/>
              <a:pPr>
                <a:defRPr/>
              </a:pPr>
              <a:t>05.10.2017</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BA04F46D-5B55-4CD2-BF08-430340A5CC12}"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75F1BF4F-32AC-4C7B-AAC1-20EE3DE410B2}" type="datetime1">
              <a:rPr lang="ru-RU" smtClean="0"/>
              <a:pPr>
                <a:defRPr/>
              </a:pPr>
              <a:t>05.10.2017</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A8520BD-B00C-4597-9404-B3F7E7A98B7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57ACE521-9CFE-4F86-AEDC-1DD9C7931D1A}" type="datetime1">
              <a:rPr lang="ru-RU" smtClean="0"/>
              <a:pPr>
                <a:defRPr/>
              </a:pPr>
              <a:t>05.10.2017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D284E7D-D3E0-4ED3-A8DF-C310CDD30C5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A01B2E5-28B4-4FCA-9794-B8AD891EAD92}" type="datetime1">
              <a:rPr lang="ru-RU" smtClean="0"/>
              <a:pPr>
                <a:defRPr/>
              </a:pPr>
              <a:t>05.10.2017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C2A1515-C54A-4731-B779-B80AE97CE4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836BE90-8585-47A6-A569-F2F73FB8B81B}" type="datetime1">
              <a:rPr lang="ru-RU" smtClean="0"/>
              <a:pPr>
                <a:defRPr/>
              </a:pPr>
              <a:t>05.10.2017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2E6F7A2-F844-425B-8FE9-4665FA964BA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334E135D-ACBF-4617-BE62-CB41D00FE3B2}" type="datetime1">
              <a:rPr lang="ru-RU" smtClean="0"/>
              <a:pPr>
                <a:defRPr/>
              </a:pPr>
              <a:t>05.10.2017</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9F473373-78CC-4E56-A986-95892E6FA45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67" r:id="rId1"/>
    <p:sldLayoutId id="2147484659" r:id="rId2"/>
    <p:sldLayoutId id="2147484660" r:id="rId3"/>
    <p:sldLayoutId id="2147484661" r:id="rId4"/>
    <p:sldLayoutId id="2147484668" r:id="rId5"/>
    <p:sldLayoutId id="2147484669" r:id="rId6"/>
    <p:sldLayoutId id="2147484662" r:id="rId7"/>
    <p:sldLayoutId id="2147484663" r:id="rId8"/>
    <p:sldLayoutId id="2147484664" r:id="rId9"/>
    <p:sldLayoutId id="2147484665" r:id="rId10"/>
    <p:sldLayoutId id="2147484666" r:id="rId11"/>
  </p:sldLayoutIdLst>
  <p:hf hdr="0" ft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1.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1.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png"/><Relationship Id="rId7"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1.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pic>
        <p:nvPicPr>
          <p:cNvPr id="5122" name="Picture 2" descr="D:\Documents and Settings\Admin\Рабочий стол\СПбГУТ.png"/>
          <p:cNvPicPr>
            <a:picLocks noChangeAspect="1" noChangeArrowheads="1"/>
          </p:cNvPicPr>
          <p:nvPr/>
        </p:nvPicPr>
        <p:blipFill>
          <a:blip r:embed="rId4" cstate="print"/>
          <a:srcRect/>
          <a:stretch>
            <a:fillRect/>
          </a:stretch>
        </p:blipFill>
        <p:spPr bwMode="auto">
          <a:xfrm>
            <a:off x="428625" y="714356"/>
            <a:ext cx="3143250" cy="596900"/>
          </a:xfrm>
          <a:prstGeom prst="rect">
            <a:avLst/>
          </a:prstGeom>
          <a:noFill/>
          <a:ln w="9525">
            <a:noFill/>
            <a:miter lim="800000"/>
            <a:headEnd/>
            <a:tailEnd/>
          </a:ln>
        </p:spPr>
      </p:pic>
      <p:pic>
        <p:nvPicPr>
          <p:cNvPr id="6" name="Picture 3" descr="D:\Documents and Settings\Admin\Рабочий стол\с1.png"/>
          <p:cNvPicPr>
            <a:picLocks noChangeAspect="1" noChangeArrowheads="1"/>
          </p:cNvPicPr>
          <p:nvPr/>
        </p:nvPicPr>
        <p:blipFill>
          <a:blip r:embed="rId5" cstate="print"/>
          <a:srcRect/>
          <a:stretch>
            <a:fillRect/>
          </a:stretch>
        </p:blipFill>
        <p:spPr bwMode="auto">
          <a:xfrm>
            <a:off x="3857625" y="714356"/>
            <a:ext cx="160338" cy="744537"/>
          </a:xfrm>
          <a:prstGeom prst="rect">
            <a:avLst/>
          </a:prstGeom>
          <a:noFill/>
          <a:ln w="9525">
            <a:noFill/>
            <a:miter lim="800000"/>
            <a:headEnd/>
            <a:tailEnd/>
          </a:ln>
        </p:spPr>
      </p:pic>
      <p:pic>
        <p:nvPicPr>
          <p:cNvPr id="7" name="Picture 4" descr="D:\Documents and Settings\Admin\Рабочий стол\С2.png"/>
          <p:cNvPicPr>
            <a:picLocks noChangeAspect="1" noChangeArrowheads="1"/>
          </p:cNvPicPr>
          <p:nvPr/>
        </p:nvPicPr>
        <p:blipFill>
          <a:blip r:embed="rId6" cstate="print"/>
          <a:srcRect/>
          <a:stretch>
            <a:fillRect/>
          </a:stretch>
        </p:blipFill>
        <p:spPr bwMode="auto">
          <a:xfrm>
            <a:off x="4000500" y="571481"/>
            <a:ext cx="209550" cy="960437"/>
          </a:xfrm>
          <a:prstGeom prst="rect">
            <a:avLst/>
          </a:prstGeom>
          <a:noFill/>
          <a:ln w="9525">
            <a:noFill/>
            <a:miter lim="800000"/>
            <a:headEnd/>
            <a:tailEnd/>
          </a:ln>
        </p:spPr>
      </p:pic>
      <p:pic>
        <p:nvPicPr>
          <p:cNvPr id="8" name="Picture 5" descr="D:\Documents and Settings\Admin\Рабочий стол\С3.png"/>
          <p:cNvPicPr>
            <a:picLocks noChangeAspect="1" noChangeArrowheads="1"/>
          </p:cNvPicPr>
          <p:nvPr/>
        </p:nvPicPr>
        <p:blipFill>
          <a:blip r:embed="rId7" cstate="print"/>
          <a:srcRect/>
          <a:stretch>
            <a:fillRect/>
          </a:stretch>
        </p:blipFill>
        <p:spPr bwMode="auto">
          <a:xfrm>
            <a:off x="4214813" y="428606"/>
            <a:ext cx="214312" cy="1285875"/>
          </a:xfrm>
          <a:prstGeom prst="rect">
            <a:avLst/>
          </a:prstGeom>
          <a:noFill/>
          <a:ln w="9525">
            <a:noFill/>
            <a:miter lim="800000"/>
            <a:headEnd/>
            <a:tailEnd/>
          </a:ln>
        </p:spPr>
      </p:pic>
      <p:sp>
        <p:nvSpPr>
          <p:cNvPr id="10" name="Прямоугольник 9"/>
          <p:cNvSpPr/>
          <p:nvPr/>
        </p:nvSpPr>
        <p:spPr>
          <a:xfrm>
            <a:off x="-9544" y="3857623"/>
            <a:ext cx="9144000" cy="3000375"/>
          </a:xfrm>
          <a:prstGeom prst="rect">
            <a:avLst/>
          </a:prstGeom>
          <a:gradFill flip="none" rotWithShape="1">
            <a:gsLst>
              <a:gs pos="0">
                <a:schemeClr val="accent2"/>
              </a:gs>
              <a:gs pos="50000">
                <a:schemeClr val="accent2"/>
              </a:gs>
              <a:gs pos="100000">
                <a:schemeClr val="accent1">
                  <a:tint val="23500"/>
                  <a:satMod val="160000"/>
                </a:schemeClr>
              </a:gs>
            </a:gsLst>
            <a:lin ang="189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9" name="Рисунок 8" descr="emblem-1.jpg"/>
          <p:cNvPicPr>
            <a:picLocks noChangeAspect="1"/>
          </p:cNvPicPr>
          <p:nvPr/>
        </p:nvPicPr>
        <p:blipFill>
          <a:blip r:embed="rId8" cstate="print"/>
          <a:stretch>
            <a:fillRect/>
          </a:stretch>
        </p:blipFill>
        <p:spPr>
          <a:xfrm>
            <a:off x="142844" y="1571612"/>
            <a:ext cx="1545805" cy="2071678"/>
          </a:xfrm>
          <a:prstGeom prst="rect">
            <a:avLst/>
          </a:prstGeom>
        </p:spPr>
      </p:pic>
      <p:pic>
        <p:nvPicPr>
          <p:cNvPr id="11" name="Picture 12" descr="C:\Users\Igor.ZSS\Downloads\Logo_ENGENSEC_365х103.png"/>
          <p:cNvPicPr>
            <a:picLocks noChangeAspect="1" noChangeArrowheads="1"/>
          </p:cNvPicPr>
          <p:nvPr/>
        </p:nvPicPr>
        <p:blipFill>
          <a:blip r:embed="rId9"/>
          <a:srcRect/>
          <a:stretch>
            <a:fillRect/>
          </a:stretch>
        </p:blipFill>
        <p:spPr bwMode="auto">
          <a:xfrm>
            <a:off x="1785918" y="2928934"/>
            <a:ext cx="2405062" cy="679450"/>
          </a:xfrm>
          <a:prstGeom prst="rect">
            <a:avLst/>
          </a:prstGeom>
          <a:noFill/>
          <a:ln w="9525">
            <a:noFill/>
            <a:miter lim="800000"/>
            <a:headEnd/>
            <a:tailEnd/>
          </a:ln>
        </p:spPr>
      </p:pic>
      <p:pic>
        <p:nvPicPr>
          <p:cNvPr id="12" name="Picture 13" descr="C:\Users\Igor.ZSS\Downloads\eu_flag_tempus.png"/>
          <p:cNvPicPr>
            <a:picLocks noChangeAspect="1" noChangeArrowheads="1"/>
          </p:cNvPicPr>
          <p:nvPr/>
        </p:nvPicPr>
        <p:blipFill>
          <a:blip r:embed="rId10"/>
          <a:srcRect/>
          <a:stretch>
            <a:fillRect/>
          </a:stretch>
        </p:blipFill>
        <p:spPr bwMode="auto">
          <a:xfrm>
            <a:off x="1928794" y="1643050"/>
            <a:ext cx="2633662" cy="1023937"/>
          </a:xfrm>
          <a:prstGeom prst="rect">
            <a:avLst/>
          </a:prstGeom>
          <a:noFill/>
          <a:ln w="9525">
            <a:noFill/>
            <a:miter lim="800000"/>
            <a:headEnd/>
            <a:tailEnd/>
          </a:ln>
        </p:spPr>
      </p:pic>
      <p:sp>
        <p:nvSpPr>
          <p:cNvPr id="13" name="Title 2"/>
          <p:cNvSpPr txBox="1">
            <a:spLocks/>
          </p:cNvSpPr>
          <p:nvPr/>
        </p:nvSpPr>
        <p:spPr>
          <a:xfrm>
            <a:off x="2051720" y="3608384"/>
            <a:ext cx="6912768" cy="2955751"/>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endParaRPr lang="en-US" sz="4800" dirty="0" smtClean="0">
              <a:solidFill>
                <a:schemeClr val="tx1"/>
              </a:solidFill>
            </a:endParaRPr>
          </a:p>
          <a:p>
            <a:r>
              <a:rPr lang="en-US" sz="4800" dirty="0" smtClean="0">
                <a:solidFill>
                  <a:schemeClr val="tx1"/>
                </a:solidFill>
                <a:latin typeface="Arial" panose="020B0604020202020204" pitchFamily="34" charset="0"/>
                <a:cs typeface="Arial" panose="020B0604020202020204" pitchFamily="34" charset="0"/>
              </a:rPr>
              <a:t>Introduction</a:t>
            </a:r>
            <a:r>
              <a:rPr lang="en-US" sz="4800" dirty="0" smtClean="0">
                <a:solidFill>
                  <a:schemeClr val="tx1"/>
                </a:solidFill>
              </a:rPr>
              <a:t> to</a:t>
            </a:r>
          </a:p>
          <a:p>
            <a:r>
              <a:rPr lang="en-US" sz="4800" dirty="0" smtClean="0">
                <a:solidFill>
                  <a:schemeClr val="tx1"/>
                </a:solidFill>
                <a:latin typeface="Arial" panose="020B0604020202020204" pitchFamily="34" charset="0"/>
                <a:cs typeface="Arial" panose="020B0604020202020204" pitchFamily="34" charset="0"/>
              </a:rPr>
              <a:t>Secure</a:t>
            </a:r>
            <a:r>
              <a:rPr lang="en-US" sz="4800" dirty="0" smtClean="0">
                <a:solidFill>
                  <a:schemeClr val="tx1"/>
                </a:solidFill>
              </a:rPr>
              <a:t> Coding</a:t>
            </a:r>
            <a:endParaRPr lang="en-US" sz="4800" dirty="0">
              <a:solidFill>
                <a:schemeClr val="tx1"/>
              </a:solidFill>
            </a:endParaRPr>
          </a:p>
        </p:txBody>
      </p:sp>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a:t>
            </a:fld>
            <a:endParaRPr lang="ru-RU"/>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10</a:t>
            </a:fld>
            <a:endParaRPr lang="ru-RU"/>
          </a:p>
        </p:txBody>
      </p:sp>
      <p:sp>
        <p:nvSpPr>
          <p:cNvPr id="2" name="Прямоугольник 1"/>
          <p:cNvSpPr/>
          <p:nvPr/>
        </p:nvSpPr>
        <p:spPr>
          <a:xfrm>
            <a:off x="0" y="436759"/>
            <a:ext cx="4581703" cy="584775"/>
          </a:xfrm>
          <a:prstGeom prst="rect">
            <a:avLst/>
          </a:prstGeom>
        </p:spPr>
        <p:txBody>
          <a:bodyPr wrap="none">
            <a:spAutoFit/>
          </a:bodyPr>
          <a:lstStyle/>
          <a:p>
            <a:r>
              <a:rPr lang="en-US" sz="3200" dirty="0"/>
              <a:t>Principle – Fail Securely</a:t>
            </a:r>
            <a:endParaRPr lang="ru-RU" sz="3200" dirty="0"/>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9512" y="2060848"/>
            <a:ext cx="4636822" cy="2917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5060280" y="2420888"/>
            <a:ext cx="3185487" cy="923330"/>
          </a:xfrm>
          <a:prstGeom prst="rect">
            <a:avLst/>
          </a:prstGeom>
          <a:noFill/>
        </p:spPr>
        <p:txBody>
          <a:bodyPr wrap="none" rtlCol="0">
            <a:spAutoFit/>
          </a:bodyPr>
          <a:lstStyle/>
          <a:p>
            <a:pPr algn="ctr">
              <a:lnSpc>
                <a:spcPct val="100000"/>
              </a:lnSpc>
              <a:spcAft>
                <a:spcPts val="0"/>
              </a:spcAft>
            </a:pPr>
            <a:r>
              <a:rPr lang="en-US" dirty="0" smtClean="0"/>
              <a:t>Security controls should be </a:t>
            </a:r>
          </a:p>
          <a:p>
            <a:pPr algn="ctr">
              <a:lnSpc>
                <a:spcPct val="100000"/>
              </a:lnSpc>
              <a:spcAft>
                <a:spcPts val="0"/>
              </a:spcAft>
            </a:pPr>
            <a:r>
              <a:rPr lang="en-US" dirty="0" smtClean="0"/>
              <a:t>designed to fail until they are </a:t>
            </a:r>
          </a:p>
          <a:p>
            <a:pPr algn="ctr">
              <a:lnSpc>
                <a:spcPct val="100000"/>
              </a:lnSpc>
              <a:spcAft>
                <a:spcPts val="0"/>
              </a:spcAft>
            </a:pPr>
            <a:r>
              <a:rPr lang="en-US" dirty="0" smtClean="0"/>
              <a:t>proven valid.</a:t>
            </a:r>
            <a:endParaRPr lang="en-US" dirty="0"/>
          </a:p>
        </p:txBody>
      </p:sp>
      <p:sp>
        <p:nvSpPr>
          <p:cNvPr id="3" name="Прямоугольник 2"/>
          <p:cNvSpPr/>
          <p:nvPr/>
        </p:nvSpPr>
        <p:spPr>
          <a:xfrm>
            <a:off x="5060280" y="3766009"/>
            <a:ext cx="3300562" cy="923330"/>
          </a:xfrm>
          <a:prstGeom prst="rect">
            <a:avLst/>
          </a:prstGeom>
        </p:spPr>
        <p:txBody>
          <a:bodyPr wrap="square">
            <a:spAutoFit/>
          </a:bodyPr>
          <a:lstStyle/>
          <a:p>
            <a:pPr algn="ctr">
              <a:lnSpc>
                <a:spcPct val="100000"/>
              </a:lnSpc>
              <a:spcAft>
                <a:spcPts val="0"/>
              </a:spcAft>
            </a:pPr>
            <a:r>
              <a:rPr lang="en-US" dirty="0"/>
              <a:t>When a security control does  fail, it should place the application in a secure state.</a:t>
            </a:r>
          </a:p>
        </p:txBody>
      </p: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11</a:t>
            </a:fld>
            <a:endParaRPr lang="ru-RU"/>
          </a:p>
        </p:txBody>
      </p:sp>
      <p:sp>
        <p:nvSpPr>
          <p:cNvPr id="7" name="Title 1"/>
          <p:cNvSpPr txBox="1">
            <a:spLocks/>
          </p:cNvSpPr>
          <p:nvPr/>
        </p:nvSpPr>
        <p:spPr>
          <a:xfrm>
            <a:off x="2697" y="442893"/>
            <a:ext cx="7453064"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Principle – Don’t  Trust Services</a:t>
            </a:r>
            <a:endParaRPr lang="en-US" sz="3200" dirty="0"/>
          </a:p>
        </p:txBody>
      </p:sp>
      <p:sp>
        <p:nvSpPr>
          <p:cNvPr id="8" name="TextBox 7"/>
          <p:cNvSpPr txBox="1"/>
          <p:nvPr/>
        </p:nvSpPr>
        <p:spPr>
          <a:xfrm>
            <a:off x="4355976" y="3233192"/>
            <a:ext cx="3206968" cy="923330"/>
          </a:xfrm>
          <a:prstGeom prst="rect">
            <a:avLst/>
          </a:prstGeom>
          <a:noFill/>
        </p:spPr>
        <p:txBody>
          <a:bodyPr wrap="none" rtlCol="0">
            <a:spAutoFit/>
          </a:bodyPr>
          <a:lstStyle/>
          <a:p>
            <a:pPr algn="ctr"/>
            <a:r>
              <a:rPr lang="en-US" dirty="0" smtClean="0"/>
              <a:t>Don’t make assumptions that</a:t>
            </a:r>
          </a:p>
          <a:p>
            <a:pPr algn="ctr"/>
            <a:r>
              <a:rPr lang="en-US" dirty="0" smtClean="0"/>
              <a:t>can impact your application’s </a:t>
            </a:r>
          </a:p>
          <a:p>
            <a:pPr algn="ctr"/>
            <a:r>
              <a:rPr lang="en-US" dirty="0" smtClean="0"/>
              <a:t>security goals.</a:t>
            </a:r>
            <a:endParaRPr lang="en-US" dirty="0"/>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1560" y="2420888"/>
            <a:ext cx="3402922" cy="254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12</a:t>
            </a:fld>
            <a:endParaRPr lang="ru-RU"/>
          </a:p>
        </p:txBody>
      </p:sp>
      <p:sp>
        <p:nvSpPr>
          <p:cNvPr id="7" name="Title 1"/>
          <p:cNvSpPr txBox="1">
            <a:spLocks/>
          </p:cNvSpPr>
          <p:nvPr/>
        </p:nvSpPr>
        <p:spPr>
          <a:xfrm>
            <a:off x="16323"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a:t>Principle – Separation of Duties</a:t>
            </a:r>
          </a:p>
        </p:txBody>
      </p:sp>
      <p:pic>
        <p:nvPicPr>
          <p:cNvPr id="8" name="Picture 3"/>
          <p:cNvPicPr>
            <a:picLocks noChangeAspect="1" noChangeArrowheads="1"/>
          </p:cNvPicPr>
          <p:nvPr/>
        </p:nvPicPr>
        <p:blipFill>
          <a:blip r:embed="rId7" cstate="print"/>
          <a:srcRect/>
          <a:stretch>
            <a:fillRect/>
          </a:stretch>
        </p:blipFill>
        <p:spPr bwMode="auto">
          <a:xfrm>
            <a:off x="497729" y="1699407"/>
            <a:ext cx="2733675" cy="1666875"/>
          </a:xfrm>
          <a:prstGeom prst="rect">
            <a:avLst/>
          </a:prstGeom>
          <a:noFill/>
          <a:ln w="9525">
            <a:noFill/>
            <a:miter lim="800000"/>
            <a:headEnd/>
            <a:tailEnd/>
          </a:ln>
        </p:spPr>
      </p:pic>
      <p:pic>
        <p:nvPicPr>
          <p:cNvPr id="9"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89535" y="1699407"/>
            <a:ext cx="3299952" cy="170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791163" y="3404382"/>
            <a:ext cx="2146805" cy="385362"/>
          </a:xfrm>
          <a:prstGeom prst="rect">
            <a:avLst/>
          </a:prstGeom>
          <a:noFill/>
        </p:spPr>
        <p:txBody>
          <a:bodyPr wrap="none" rtlCol="0">
            <a:spAutoFit/>
          </a:bodyPr>
          <a:lstStyle/>
          <a:p>
            <a:r>
              <a:rPr lang="en-US" b="0" i="1" dirty="0" smtClean="0"/>
              <a:t>Change of Address</a:t>
            </a:r>
            <a:endParaRPr lang="en-US" b="0" i="1" dirty="0"/>
          </a:p>
        </p:txBody>
      </p:sp>
      <p:sp>
        <p:nvSpPr>
          <p:cNvPr id="15" name="TextBox 14"/>
          <p:cNvSpPr txBox="1"/>
          <p:nvPr/>
        </p:nvSpPr>
        <p:spPr>
          <a:xfrm>
            <a:off x="4804612" y="3422756"/>
            <a:ext cx="2069797" cy="385362"/>
          </a:xfrm>
          <a:prstGeom prst="rect">
            <a:avLst/>
          </a:prstGeom>
          <a:noFill/>
        </p:spPr>
        <p:txBody>
          <a:bodyPr wrap="none" rtlCol="0">
            <a:spAutoFit/>
          </a:bodyPr>
          <a:lstStyle/>
          <a:p>
            <a:r>
              <a:rPr lang="en-US" b="0" i="1" dirty="0" smtClean="0"/>
              <a:t>Authorize a Check</a:t>
            </a:r>
            <a:endParaRPr lang="en-US" b="0" i="1" dirty="0"/>
          </a:p>
        </p:txBody>
      </p:sp>
      <p:sp>
        <p:nvSpPr>
          <p:cNvPr id="16" name="TextBox 15"/>
          <p:cNvSpPr txBox="1"/>
          <p:nvPr/>
        </p:nvSpPr>
        <p:spPr>
          <a:xfrm>
            <a:off x="1115616" y="4159767"/>
            <a:ext cx="5314276" cy="646331"/>
          </a:xfrm>
          <a:prstGeom prst="rect">
            <a:avLst/>
          </a:prstGeom>
          <a:noFill/>
        </p:spPr>
        <p:txBody>
          <a:bodyPr wrap="none" rtlCol="0">
            <a:spAutoFit/>
          </a:bodyPr>
          <a:lstStyle/>
          <a:p>
            <a:pPr algn="ctr">
              <a:lnSpc>
                <a:spcPct val="100000"/>
              </a:lnSpc>
              <a:spcAft>
                <a:spcPts val="0"/>
              </a:spcAft>
            </a:pPr>
            <a:r>
              <a:rPr lang="en-US" b="1" dirty="0" smtClean="0"/>
              <a:t>Some combinations of permissions don’t work</a:t>
            </a:r>
          </a:p>
          <a:p>
            <a:pPr algn="ctr">
              <a:lnSpc>
                <a:spcPct val="100000"/>
              </a:lnSpc>
              <a:spcAft>
                <a:spcPts val="0"/>
              </a:spcAft>
            </a:pPr>
            <a:r>
              <a:rPr lang="en-US" b="1" dirty="0" smtClean="0"/>
              <a:t>well together.</a:t>
            </a:r>
            <a:endParaRPr lang="en-US" b="1" dirty="0"/>
          </a:p>
        </p:txBody>
      </p: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13</a:t>
            </a:fld>
            <a:endParaRPr lang="ru-RU"/>
          </a:p>
        </p:txBody>
      </p:sp>
      <p:sp>
        <p:nvSpPr>
          <p:cNvPr id="2" name="Прямоугольник 1"/>
          <p:cNvSpPr/>
          <p:nvPr/>
        </p:nvSpPr>
        <p:spPr>
          <a:xfrm>
            <a:off x="0" y="417906"/>
            <a:ext cx="7194983" cy="584775"/>
          </a:xfrm>
          <a:prstGeom prst="rect">
            <a:avLst/>
          </a:prstGeom>
        </p:spPr>
        <p:txBody>
          <a:bodyPr wrap="none">
            <a:spAutoFit/>
          </a:bodyPr>
          <a:lstStyle/>
          <a:p>
            <a:r>
              <a:rPr lang="en-US" sz="3200" dirty="0"/>
              <a:t>Principle – Avoid Security by Obscurity</a:t>
            </a:r>
            <a:endParaRPr lang="ru-RU" sz="3200" dirty="0"/>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55576" y="2132856"/>
            <a:ext cx="6096000" cy="4023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1413032" y="1324076"/>
            <a:ext cx="5455340" cy="369332"/>
          </a:xfrm>
          <a:prstGeom prst="rect">
            <a:avLst/>
          </a:prstGeom>
          <a:noFill/>
        </p:spPr>
        <p:txBody>
          <a:bodyPr wrap="none" rtlCol="0">
            <a:spAutoFit/>
          </a:bodyPr>
          <a:lstStyle/>
          <a:p>
            <a:r>
              <a:rPr lang="en-US" b="1" dirty="0" smtClean="0"/>
              <a:t>“But an attacker would never know or see that!”</a:t>
            </a:r>
            <a:endParaRPr lang="en-US" b="1" dirty="0"/>
          </a:p>
        </p:txBody>
      </p: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14</a:t>
            </a:fld>
            <a:endParaRPr lang="ru-RU"/>
          </a:p>
        </p:txBody>
      </p:sp>
      <p:sp>
        <p:nvSpPr>
          <p:cNvPr id="7" name="Title 1"/>
          <p:cNvSpPr txBox="1">
            <a:spLocks/>
          </p:cNvSpPr>
          <p:nvPr/>
        </p:nvSpPr>
        <p:spPr>
          <a:xfrm>
            <a:off x="0"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Principle – Keep Security Simple</a:t>
            </a:r>
            <a:endParaRPr lang="en-US" sz="3200" dirty="0"/>
          </a:p>
        </p:txBody>
      </p:sp>
      <p:pic>
        <p:nvPicPr>
          <p:cNvPr id="8" name="Picture 3"/>
          <p:cNvPicPr>
            <a:picLocks noChangeAspect="1" noChangeArrowheads="1"/>
          </p:cNvPicPr>
          <p:nvPr/>
        </p:nvPicPr>
        <p:blipFill>
          <a:blip r:embed="rId7" cstate="print"/>
          <a:srcRect/>
          <a:stretch>
            <a:fillRect/>
          </a:stretch>
        </p:blipFill>
        <p:spPr bwMode="auto">
          <a:xfrm>
            <a:off x="395536" y="1238228"/>
            <a:ext cx="3886200" cy="2615374"/>
          </a:xfrm>
          <a:prstGeom prst="rect">
            <a:avLst/>
          </a:prstGeom>
          <a:noFill/>
          <a:ln w="9525">
            <a:noFill/>
            <a:miter lim="800000"/>
            <a:headEnd/>
            <a:tailEnd/>
          </a:ln>
        </p:spPr>
      </p:pic>
      <p:pic>
        <p:nvPicPr>
          <p:cNvPr id="9"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272336" y="1426146"/>
            <a:ext cx="246697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4420488" y="2204864"/>
            <a:ext cx="505267" cy="369332"/>
          </a:xfrm>
          <a:prstGeom prst="rect">
            <a:avLst/>
          </a:prstGeom>
          <a:noFill/>
        </p:spPr>
        <p:txBody>
          <a:bodyPr wrap="none" rtlCol="0">
            <a:spAutoFit/>
          </a:bodyPr>
          <a:lstStyle/>
          <a:p>
            <a:r>
              <a:rPr lang="en-US" b="1" dirty="0" smtClean="0"/>
              <a:t>vs.</a:t>
            </a:r>
            <a:endParaRPr lang="en-US" b="1" dirty="0"/>
          </a:p>
        </p:txBody>
      </p:sp>
      <p:sp>
        <p:nvSpPr>
          <p:cNvPr id="15" name="TextBox 14"/>
          <p:cNvSpPr txBox="1"/>
          <p:nvPr/>
        </p:nvSpPr>
        <p:spPr>
          <a:xfrm>
            <a:off x="2092241" y="4293096"/>
            <a:ext cx="4386650" cy="923330"/>
          </a:xfrm>
          <a:prstGeom prst="rect">
            <a:avLst/>
          </a:prstGeom>
          <a:noFill/>
        </p:spPr>
        <p:txBody>
          <a:bodyPr wrap="none" rtlCol="0">
            <a:spAutoFit/>
          </a:bodyPr>
          <a:lstStyle/>
          <a:p>
            <a:pPr algn="ctr"/>
            <a:r>
              <a:rPr lang="en-US" b="1" dirty="0" smtClean="0"/>
              <a:t>The simpler the design of the security,</a:t>
            </a:r>
          </a:p>
          <a:p>
            <a:pPr algn="ctr"/>
            <a:r>
              <a:rPr lang="en-US" b="1" dirty="0" smtClean="0"/>
              <a:t>the easier it is to understand and </a:t>
            </a:r>
          </a:p>
          <a:p>
            <a:pPr algn="ctr"/>
            <a:r>
              <a:rPr lang="en-US" b="1" dirty="0" smtClean="0"/>
              <a:t>implement correctly.</a:t>
            </a:r>
            <a:endParaRPr lang="en-US" b="1" dirty="0"/>
          </a:p>
        </p:txBody>
      </p: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15</a:t>
            </a:fld>
            <a:endParaRPr lang="ru-RU"/>
          </a:p>
        </p:txBody>
      </p:sp>
      <p:sp>
        <p:nvSpPr>
          <p:cNvPr id="7" name="Title 1"/>
          <p:cNvSpPr txBox="1">
            <a:spLocks/>
          </p:cNvSpPr>
          <p:nvPr/>
        </p:nvSpPr>
        <p:spPr>
          <a:xfrm>
            <a:off x="0"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Principle – Fix Security Issues Correctly</a:t>
            </a:r>
            <a:endParaRPr lang="en-US" sz="3200" dirty="0"/>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051720" y="1600200"/>
            <a:ext cx="2715768" cy="37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463373" y="3293469"/>
            <a:ext cx="1236237" cy="385362"/>
          </a:xfrm>
          <a:prstGeom prst="rect">
            <a:avLst/>
          </a:prstGeom>
          <a:noFill/>
        </p:spPr>
        <p:txBody>
          <a:bodyPr wrap="none" rtlCol="0">
            <a:spAutoFit/>
          </a:bodyPr>
          <a:lstStyle/>
          <a:p>
            <a:r>
              <a:rPr lang="en-US" dirty="0" smtClean="0"/>
              <a:t>Symptom</a:t>
            </a:r>
            <a:endParaRPr lang="en-US" dirty="0"/>
          </a:p>
        </p:txBody>
      </p:sp>
      <p:sp>
        <p:nvSpPr>
          <p:cNvPr id="14" name="TextBox 13"/>
          <p:cNvSpPr txBox="1"/>
          <p:nvPr/>
        </p:nvSpPr>
        <p:spPr>
          <a:xfrm>
            <a:off x="3581400" y="4671328"/>
            <a:ext cx="2044149" cy="412934"/>
          </a:xfrm>
          <a:prstGeom prst="rect">
            <a:avLst/>
          </a:prstGeom>
          <a:noFill/>
        </p:spPr>
        <p:txBody>
          <a:bodyPr wrap="none" rtlCol="0">
            <a:spAutoFit/>
          </a:bodyPr>
          <a:lstStyle/>
          <a:p>
            <a:r>
              <a:rPr lang="en-US" dirty="0" smtClean="0"/>
              <a:t>The real problem</a:t>
            </a:r>
            <a:endParaRPr lang="en-US" dirty="0"/>
          </a:p>
        </p:txBody>
      </p:sp>
      <p:cxnSp>
        <p:nvCxnSpPr>
          <p:cNvPr id="15" name="Straight Connector 6"/>
          <p:cNvCxnSpPr/>
          <p:nvPr/>
        </p:nvCxnSpPr>
        <p:spPr bwMode="auto">
          <a:xfrm>
            <a:off x="2100488" y="4222461"/>
            <a:ext cx="2667000" cy="0"/>
          </a:xfrm>
          <a:prstGeom prst="line">
            <a:avLst/>
          </a:prstGeom>
          <a:solidFill>
            <a:srgbClr val="FFCC99"/>
          </a:solidFill>
          <a:ln w="25400" cap="flat" cmpd="sng" algn="ctr">
            <a:solidFill>
              <a:srgbClr val="000000"/>
            </a:solidFill>
            <a:prstDash val="dash"/>
            <a:round/>
            <a:headEnd type="none" w="med" len="med"/>
            <a:tailEnd type="none" w="med" len="med"/>
          </a:ln>
          <a:effectLst/>
        </p:spPr>
      </p:cxn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16</a:t>
            </a:fld>
            <a:endParaRPr lang="ru-RU"/>
          </a:p>
        </p:txBody>
      </p:sp>
      <p:sp>
        <p:nvSpPr>
          <p:cNvPr id="7" name="Title 1"/>
          <p:cNvSpPr txBox="1">
            <a:spLocks/>
          </p:cNvSpPr>
          <p:nvPr/>
        </p:nvSpPr>
        <p:spPr>
          <a:xfrm>
            <a:off x="-6730" y="35604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Security Mechanisms</a:t>
            </a:r>
            <a:endParaRPr lang="en-US" sz="3200" dirty="0"/>
          </a:p>
        </p:txBody>
      </p:sp>
      <p:pic>
        <p:nvPicPr>
          <p:cNvPr id="8" name="Picture 2"/>
          <p:cNvPicPr>
            <a:picLocks noChangeAspect="1" noChangeArrowheads="1"/>
          </p:cNvPicPr>
          <p:nvPr/>
        </p:nvPicPr>
        <p:blipFill>
          <a:blip r:embed="rId7" cstate="print"/>
          <a:srcRect/>
          <a:stretch>
            <a:fillRect/>
          </a:stretch>
        </p:blipFill>
        <p:spPr bwMode="auto">
          <a:xfrm>
            <a:off x="107504" y="1173633"/>
            <a:ext cx="4569623" cy="4576763"/>
          </a:xfrm>
          <a:prstGeom prst="rect">
            <a:avLst/>
          </a:prstGeom>
          <a:noFill/>
          <a:ln w="9525">
            <a:noFill/>
            <a:miter lim="800000"/>
            <a:headEnd/>
            <a:tailEnd/>
          </a:ln>
        </p:spPr>
      </p:pic>
      <p:sp>
        <p:nvSpPr>
          <p:cNvPr id="9" name="TextBox 8"/>
          <p:cNvSpPr txBox="1"/>
          <p:nvPr/>
        </p:nvSpPr>
        <p:spPr>
          <a:xfrm>
            <a:off x="4693840" y="1988840"/>
            <a:ext cx="3493264" cy="2585323"/>
          </a:xfrm>
          <a:prstGeom prst="rect">
            <a:avLst/>
          </a:prstGeom>
          <a:noFill/>
        </p:spPr>
        <p:txBody>
          <a:bodyPr wrap="none" rtlCol="0">
            <a:spAutoFit/>
          </a:bodyPr>
          <a:lstStyle/>
          <a:p>
            <a:pPr>
              <a:lnSpc>
                <a:spcPct val="100000"/>
              </a:lnSpc>
              <a:spcAft>
                <a:spcPts val="0"/>
              </a:spcAft>
            </a:pPr>
            <a:r>
              <a:rPr lang="en-US" dirty="0" smtClean="0"/>
              <a:t>The gears that drive the</a:t>
            </a:r>
          </a:p>
          <a:p>
            <a:pPr>
              <a:lnSpc>
                <a:spcPct val="100000"/>
              </a:lnSpc>
              <a:spcAft>
                <a:spcPts val="0"/>
              </a:spcAft>
            </a:pPr>
            <a:r>
              <a:rPr lang="en-US" dirty="0" smtClean="0"/>
              <a:t>engine of application security.</a:t>
            </a:r>
          </a:p>
          <a:p>
            <a:pPr>
              <a:lnSpc>
                <a:spcPct val="100000"/>
              </a:lnSpc>
              <a:spcAft>
                <a:spcPts val="0"/>
              </a:spcAft>
            </a:pPr>
            <a:endParaRPr lang="en-US" dirty="0" smtClean="0"/>
          </a:p>
          <a:p>
            <a:pPr>
              <a:lnSpc>
                <a:spcPct val="100000"/>
              </a:lnSpc>
              <a:spcAft>
                <a:spcPts val="0"/>
              </a:spcAft>
            </a:pPr>
            <a:endParaRPr lang="en-US" dirty="0"/>
          </a:p>
          <a:p>
            <a:pPr>
              <a:lnSpc>
                <a:spcPct val="100000"/>
              </a:lnSpc>
              <a:spcAft>
                <a:spcPts val="0"/>
              </a:spcAft>
            </a:pPr>
            <a:endParaRPr lang="en-US" dirty="0" smtClean="0"/>
          </a:p>
          <a:p>
            <a:pPr>
              <a:lnSpc>
                <a:spcPct val="100000"/>
              </a:lnSpc>
              <a:spcAft>
                <a:spcPts val="0"/>
              </a:spcAft>
            </a:pPr>
            <a:endParaRPr lang="en-US" dirty="0" smtClean="0"/>
          </a:p>
          <a:p>
            <a:pPr>
              <a:lnSpc>
                <a:spcPct val="100000"/>
              </a:lnSpc>
              <a:spcAft>
                <a:spcPts val="0"/>
              </a:spcAft>
            </a:pPr>
            <a:r>
              <a:rPr lang="en-US" dirty="0" smtClean="0"/>
              <a:t>All mechanisms must be used</a:t>
            </a:r>
          </a:p>
          <a:p>
            <a:pPr>
              <a:lnSpc>
                <a:spcPct val="100000"/>
              </a:lnSpc>
              <a:spcAft>
                <a:spcPts val="0"/>
              </a:spcAft>
            </a:pPr>
            <a:r>
              <a:rPr lang="en-US" dirty="0" smtClean="0"/>
              <a:t>correctly to ensure proper</a:t>
            </a:r>
          </a:p>
          <a:p>
            <a:pPr>
              <a:lnSpc>
                <a:spcPct val="100000"/>
              </a:lnSpc>
              <a:spcAft>
                <a:spcPts val="0"/>
              </a:spcAft>
            </a:pPr>
            <a:r>
              <a:rPr lang="en-US" dirty="0" smtClean="0"/>
              <a:t>security functionality.</a:t>
            </a:r>
            <a:endParaRPr lang="en-US" dirty="0"/>
          </a:p>
        </p:txBody>
      </p: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17</a:t>
            </a:fld>
            <a:endParaRPr lang="ru-RU"/>
          </a:p>
        </p:txBody>
      </p:sp>
      <p:sp>
        <p:nvSpPr>
          <p:cNvPr id="7" name="Title 1"/>
          <p:cNvSpPr txBox="1">
            <a:spLocks/>
          </p:cNvSpPr>
          <p:nvPr/>
        </p:nvSpPr>
        <p:spPr>
          <a:xfrm>
            <a:off x="0" y="36546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Security Mechanisms to Achieve Goals</a:t>
            </a:r>
            <a:endParaRPr lang="en-US" sz="3200" dirty="0"/>
          </a:p>
        </p:txBody>
      </p:sp>
      <p:sp>
        <p:nvSpPr>
          <p:cNvPr id="8" name="TextBox 7"/>
          <p:cNvSpPr txBox="1"/>
          <p:nvPr/>
        </p:nvSpPr>
        <p:spPr>
          <a:xfrm>
            <a:off x="1379912" y="2147513"/>
            <a:ext cx="2582487" cy="369332"/>
          </a:xfrm>
          <a:prstGeom prst="rect">
            <a:avLst/>
          </a:prstGeom>
          <a:solidFill>
            <a:schemeClr val="bg1">
              <a:lumMod val="85000"/>
            </a:schemeClr>
          </a:solidFill>
        </p:spPr>
        <p:txBody>
          <a:bodyPr wrap="square" rtlCol="0">
            <a:spAutoFit/>
          </a:bodyPr>
          <a:lstStyle/>
          <a:p>
            <a:pPr algn="ctr"/>
            <a:r>
              <a:rPr lang="en-US" b="1" dirty="0" smtClean="0"/>
              <a:t>Authentication</a:t>
            </a:r>
            <a:endParaRPr lang="en-US" b="1" dirty="0"/>
          </a:p>
        </p:txBody>
      </p:sp>
      <p:sp>
        <p:nvSpPr>
          <p:cNvPr id="9" name="TextBox 8"/>
          <p:cNvSpPr txBox="1"/>
          <p:nvPr/>
        </p:nvSpPr>
        <p:spPr>
          <a:xfrm>
            <a:off x="1383740" y="2590872"/>
            <a:ext cx="2578660" cy="369332"/>
          </a:xfrm>
          <a:prstGeom prst="rect">
            <a:avLst/>
          </a:prstGeom>
          <a:solidFill>
            <a:schemeClr val="bg2">
              <a:lumMod val="60000"/>
              <a:lumOff val="40000"/>
            </a:schemeClr>
          </a:solidFill>
        </p:spPr>
        <p:txBody>
          <a:bodyPr wrap="square" rtlCol="0">
            <a:spAutoFit/>
          </a:bodyPr>
          <a:lstStyle/>
          <a:p>
            <a:pPr algn="ctr"/>
            <a:r>
              <a:rPr lang="en-US" b="1" dirty="0" smtClean="0"/>
              <a:t>Authorization</a:t>
            </a:r>
          </a:p>
        </p:txBody>
      </p:sp>
      <p:sp>
        <p:nvSpPr>
          <p:cNvPr id="14" name="TextBox 13"/>
          <p:cNvSpPr txBox="1"/>
          <p:nvPr/>
        </p:nvSpPr>
        <p:spPr>
          <a:xfrm>
            <a:off x="1381494" y="3034231"/>
            <a:ext cx="2580905" cy="369332"/>
          </a:xfrm>
          <a:prstGeom prst="rect">
            <a:avLst/>
          </a:prstGeom>
          <a:solidFill>
            <a:schemeClr val="bg1">
              <a:lumMod val="85000"/>
            </a:schemeClr>
          </a:solidFill>
        </p:spPr>
        <p:txBody>
          <a:bodyPr wrap="square" rtlCol="0">
            <a:spAutoFit/>
          </a:bodyPr>
          <a:lstStyle/>
          <a:p>
            <a:pPr algn="ctr"/>
            <a:r>
              <a:rPr lang="en-US" b="1" dirty="0" smtClean="0"/>
              <a:t>Session Management</a:t>
            </a:r>
            <a:endParaRPr lang="en-US" b="1" dirty="0"/>
          </a:p>
        </p:txBody>
      </p:sp>
      <p:sp>
        <p:nvSpPr>
          <p:cNvPr id="15" name="TextBox 14"/>
          <p:cNvSpPr txBox="1"/>
          <p:nvPr/>
        </p:nvSpPr>
        <p:spPr>
          <a:xfrm>
            <a:off x="1382948" y="3484789"/>
            <a:ext cx="2579452" cy="369332"/>
          </a:xfrm>
          <a:prstGeom prst="rect">
            <a:avLst/>
          </a:prstGeom>
          <a:solidFill>
            <a:schemeClr val="bg2">
              <a:lumMod val="60000"/>
              <a:lumOff val="40000"/>
            </a:schemeClr>
          </a:solidFill>
        </p:spPr>
        <p:txBody>
          <a:bodyPr wrap="square" rtlCol="0">
            <a:spAutoFit/>
          </a:bodyPr>
          <a:lstStyle/>
          <a:p>
            <a:pPr algn="ctr"/>
            <a:r>
              <a:rPr lang="en-US" b="1" dirty="0" smtClean="0"/>
              <a:t>Data Validation</a:t>
            </a:r>
            <a:endParaRPr lang="en-US" b="1" dirty="0"/>
          </a:p>
        </p:txBody>
      </p:sp>
      <p:sp>
        <p:nvSpPr>
          <p:cNvPr id="16" name="TextBox 15"/>
          <p:cNvSpPr txBox="1"/>
          <p:nvPr/>
        </p:nvSpPr>
        <p:spPr>
          <a:xfrm>
            <a:off x="1377670" y="3929667"/>
            <a:ext cx="2578608" cy="369332"/>
          </a:xfrm>
          <a:prstGeom prst="rect">
            <a:avLst/>
          </a:prstGeom>
          <a:solidFill>
            <a:schemeClr val="bg1">
              <a:lumMod val="85000"/>
            </a:schemeClr>
          </a:solidFill>
        </p:spPr>
        <p:txBody>
          <a:bodyPr wrap="square" rtlCol="0">
            <a:spAutoFit/>
          </a:bodyPr>
          <a:lstStyle/>
          <a:p>
            <a:pPr algn="ctr"/>
            <a:r>
              <a:rPr lang="en-US" b="1" dirty="0" smtClean="0"/>
              <a:t>Error Handling</a:t>
            </a:r>
            <a:endParaRPr lang="en-US" b="1" dirty="0"/>
          </a:p>
        </p:txBody>
      </p:sp>
      <p:sp>
        <p:nvSpPr>
          <p:cNvPr id="17" name="TextBox 16"/>
          <p:cNvSpPr txBox="1"/>
          <p:nvPr/>
        </p:nvSpPr>
        <p:spPr>
          <a:xfrm>
            <a:off x="1378462" y="4374545"/>
            <a:ext cx="2578608" cy="369332"/>
          </a:xfrm>
          <a:prstGeom prst="rect">
            <a:avLst/>
          </a:prstGeom>
          <a:solidFill>
            <a:schemeClr val="bg2">
              <a:lumMod val="60000"/>
              <a:lumOff val="40000"/>
            </a:schemeClr>
          </a:solidFill>
        </p:spPr>
        <p:txBody>
          <a:bodyPr wrap="square" rtlCol="0">
            <a:spAutoFit/>
          </a:bodyPr>
          <a:lstStyle/>
          <a:p>
            <a:pPr algn="ctr"/>
            <a:r>
              <a:rPr lang="en-US" b="1" dirty="0" smtClean="0"/>
              <a:t>Logging</a:t>
            </a:r>
            <a:endParaRPr lang="en-US" b="1" dirty="0"/>
          </a:p>
        </p:txBody>
      </p:sp>
      <p:sp>
        <p:nvSpPr>
          <p:cNvPr id="18" name="TextBox 17"/>
          <p:cNvSpPr txBox="1"/>
          <p:nvPr/>
        </p:nvSpPr>
        <p:spPr>
          <a:xfrm>
            <a:off x="1371600" y="4817808"/>
            <a:ext cx="2578608" cy="369332"/>
          </a:xfrm>
          <a:prstGeom prst="rect">
            <a:avLst/>
          </a:prstGeom>
          <a:solidFill>
            <a:schemeClr val="bg1">
              <a:lumMod val="85000"/>
            </a:schemeClr>
          </a:solidFill>
        </p:spPr>
        <p:txBody>
          <a:bodyPr wrap="square" rtlCol="0">
            <a:spAutoFit/>
          </a:bodyPr>
          <a:lstStyle/>
          <a:p>
            <a:pPr algn="ctr"/>
            <a:r>
              <a:rPr lang="en-US" b="1" dirty="0" smtClean="0"/>
              <a:t>Encryption</a:t>
            </a:r>
            <a:endParaRPr lang="en-US" b="1" dirty="0"/>
          </a:p>
        </p:txBody>
      </p:sp>
      <p:sp>
        <p:nvSpPr>
          <p:cNvPr id="19" name="Rectangle 4"/>
          <p:cNvSpPr/>
          <p:nvPr/>
        </p:nvSpPr>
        <p:spPr>
          <a:xfrm>
            <a:off x="6072768" y="1815958"/>
            <a:ext cx="998991" cy="412934"/>
          </a:xfrm>
          <a:prstGeom prst="rect">
            <a:avLst/>
          </a:prstGeom>
          <a:noFill/>
        </p:spPr>
        <p:txBody>
          <a:bodyPr wrap="none" lIns="91440" tIns="45720" rIns="91440" bIns="4572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TextBox 19"/>
          <p:cNvSpPr txBox="1"/>
          <p:nvPr/>
        </p:nvSpPr>
        <p:spPr>
          <a:xfrm>
            <a:off x="6871733" y="2648028"/>
            <a:ext cx="1620958" cy="385362"/>
          </a:xfrm>
          <a:prstGeom prst="rect">
            <a:avLst/>
          </a:prstGeom>
          <a:noFill/>
        </p:spPr>
        <p:txBody>
          <a:bodyPr wrap="none" rtlCol="0">
            <a:spAutoFit/>
          </a:bodyPr>
          <a:lstStyle/>
          <a:p>
            <a:r>
              <a:rPr lang="en-US" dirty="0" err="1" smtClean="0"/>
              <a:t>onfidentiality</a:t>
            </a:r>
            <a:endParaRPr lang="en-US" dirty="0"/>
          </a:p>
        </p:txBody>
      </p:sp>
      <p:sp>
        <p:nvSpPr>
          <p:cNvPr id="21" name="TextBox 20"/>
          <p:cNvSpPr txBox="1"/>
          <p:nvPr/>
        </p:nvSpPr>
        <p:spPr>
          <a:xfrm>
            <a:off x="6674856" y="3913637"/>
            <a:ext cx="1031052" cy="385362"/>
          </a:xfrm>
          <a:prstGeom prst="rect">
            <a:avLst/>
          </a:prstGeom>
          <a:noFill/>
        </p:spPr>
        <p:txBody>
          <a:bodyPr wrap="none" rtlCol="0">
            <a:spAutoFit/>
          </a:bodyPr>
          <a:lstStyle/>
          <a:p>
            <a:r>
              <a:rPr lang="en-US" dirty="0" err="1" smtClean="0"/>
              <a:t>ntegrity</a:t>
            </a:r>
            <a:endParaRPr lang="en-US" dirty="0"/>
          </a:p>
        </p:txBody>
      </p:sp>
      <p:sp>
        <p:nvSpPr>
          <p:cNvPr id="22" name="Rectangle 7"/>
          <p:cNvSpPr/>
          <p:nvPr/>
        </p:nvSpPr>
        <p:spPr>
          <a:xfrm>
            <a:off x="6322834" y="3012430"/>
            <a:ext cx="498855" cy="412934"/>
          </a:xfrm>
          <a:prstGeom prst="rect">
            <a:avLst/>
          </a:prstGeom>
          <a:noFill/>
        </p:spPr>
        <p:txBody>
          <a:bodyPr wrap="none" lIns="91440" tIns="45720" rIns="91440" bIns="4572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endParaRPr lang="en-US" sz="8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10"/>
          <p:cNvSpPr/>
          <p:nvPr/>
        </p:nvSpPr>
        <p:spPr>
          <a:xfrm>
            <a:off x="6229862" y="4173458"/>
            <a:ext cx="684804" cy="589649"/>
          </a:xfrm>
          <a:prstGeom prst="rect">
            <a:avLst/>
          </a:prstGeom>
          <a:noFill/>
        </p:spPr>
        <p:txBody>
          <a:bodyPr wrap="square" lIns="91440" tIns="45720" rIns="91440" bIns="4572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8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TextBox 23"/>
          <p:cNvSpPr txBox="1"/>
          <p:nvPr/>
        </p:nvSpPr>
        <p:spPr>
          <a:xfrm>
            <a:off x="6914666" y="5012805"/>
            <a:ext cx="1236237" cy="385362"/>
          </a:xfrm>
          <a:prstGeom prst="rect">
            <a:avLst/>
          </a:prstGeom>
          <a:noFill/>
        </p:spPr>
        <p:txBody>
          <a:bodyPr wrap="none" rtlCol="0">
            <a:spAutoFit/>
          </a:bodyPr>
          <a:lstStyle/>
          <a:p>
            <a:r>
              <a:rPr lang="en-US" dirty="0" err="1" smtClean="0"/>
              <a:t>vailability</a:t>
            </a:r>
            <a:endParaRPr lang="en-US" dirty="0"/>
          </a:p>
        </p:txBody>
      </p:sp>
      <p:cxnSp>
        <p:nvCxnSpPr>
          <p:cNvPr id="25" name="Straight Arrow Connector 14"/>
          <p:cNvCxnSpPr/>
          <p:nvPr/>
        </p:nvCxnSpPr>
        <p:spPr bwMode="auto">
          <a:xfrm flipV="1">
            <a:off x="3962399" y="2340080"/>
            <a:ext cx="2110369" cy="1390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6" name="Straight Arrow Connector 16"/>
          <p:cNvCxnSpPr/>
          <p:nvPr/>
        </p:nvCxnSpPr>
        <p:spPr bwMode="auto">
          <a:xfrm flipV="1">
            <a:off x="3962400" y="2496919"/>
            <a:ext cx="2110368" cy="30042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7" name="Straight Arrow Connector 19"/>
          <p:cNvCxnSpPr/>
          <p:nvPr/>
        </p:nvCxnSpPr>
        <p:spPr bwMode="auto">
          <a:xfrm flipV="1">
            <a:off x="3962399" y="2647129"/>
            <a:ext cx="2110369" cy="593569"/>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8" name="Straight Arrow Connector 22"/>
          <p:cNvCxnSpPr/>
          <p:nvPr/>
        </p:nvCxnSpPr>
        <p:spPr bwMode="auto">
          <a:xfrm>
            <a:off x="3962400" y="3691256"/>
            <a:ext cx="2360434" cy="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9" name="Straight Arrow Connector 25"/>
          <p:cNvCxnSpPr/>
          <p:nvPr/>
        </p:nvCxnSpPr>
        <p:spPr bwMode="auto">
          <a:xfrm>
            <a:off x="3956278" y="4136134"/>
            <a:ext cx="2116490" cy="86634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30" name="Straight Arrow Connector 13"/>
          <p:cNvCxnSpPr/>
          <p:nvPr/>
        </p:nvCxnSpPr>
        <p:spPr bwMode="auto">
          <a:xfrm flipV="1">
            <a:off x="3956278" y="2715535"/>
            <a:ext cx="2116490" cy="142060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33" name="Straight Arrow Connector 27"/>
          <p:cNvCxnSpPr/>
          <p:nvPr/>
        </p:nvCxnSpPr>
        <p:spPr bwMode="auto">
          <a:xfrm flipV="1">
            <a:off x="3957070" y="2840709"/>
            <a:ext cx="2199106" cy="1740304"/>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34" name="Straight Arrow Connector 31"/>
          <p:cNvCxnSpPr/>
          <p:nvPr/>
        </p:nvCxnSpPr>
        <p:spPr bwMode="auto">
          <a:xfrm flipV="1">
            <a:off x="3957070" y="3854121"/>
            <a:ext cx="2272792" cy="726891"/>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35" name="Straight Arrow Connector 35"/>
          <p:cNvCxnSpPr/>
          <p:nvPr/>
        </p:nvCxnSpPr>
        <p:spPr bwMode="auto">
          <a:xfrm>
            <a:off x="3957070" y="4581012"/>
            <a:ext cx="2115698" cy="504172"/>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43" name="Straight Arrow Connector 38"/>
          <p:cNvCxnSpPr/>
          <p:nvPr/>
        </p:nvCxnSpPr>
        <p:spPr bwMode="auto">
          <a:xfrm flipV="1">
            <a:off x="3950208" y="3929667"/>
            <a:ext cx="2372626" cy="109461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44" name="Straight Arrow Connector 41"/>
          <p:cNvCxnSpPr/>
          <p:nvPr/>
        </p:nvCxnSpPr>
        <p:spPr bwMode="auto">
          <a:xfrm>
            <a:off x="3950208" y="5024275"/>
            <a:ext cx="2061952" cy="162865"/>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Documents and Settings\Admin\Рабочий стол\с1.png"/>
          <p:cNvPicPr>
            <a:picLocks noChangeAspect="1" noChangeArrowheads="1"/>
          </p:cNvPicPr>
          <p:nvPr/>
        </p:nvPicPr>
        <p:blipFill>
          <a:blip r:embed="rId3"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4"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5"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18</a:t>
            </a:fld>
            <a:endParaRPr lang="ru-RU"/>
          </a:p>
        </p:txBody>
      </p:sp>
      <p:pic>
        <p:nvPicPr>
          <p:cNvPr id="32" name="Picture 2"/>
          <p:cNvPicPr>
            <a:picLocks noChangeAspect="1" noChangeArrowheads="1"/>
          </p:cNvPicPr>
          <p:nvPr/>
        </p:nvPicPr>
        <p:blipFill>
          <a:blip r:embed="rId6" cstate="print"/>
          <a:srcRect/>
          <a:stretch>
            <a:fillRect/>
          </a:stretch>
        </p:blipFill>
        <p:spPr bwMode="auto">
          <a:xfrm>
            <a:off x="20693" y="452420"/>
            <a:ext cx="5781675" cy="523875"/>
          </a:xfrm>
          <a:prstGeom prst="rect">
            <a:avLst/>
          </a:prstGeom>
          <a:noFill/>
          <a:ln w="9525">
            <a:noFill/>
            <a:miter lim="800000"/>
            <a:headEnd/>
            <a:tailEnd/>
          </a:ln>
        </p:spPr>
      </p:pic>
      <p:pic>
        <p:nvPicPr>
          <p:cNvPr id="37" name="Picture 4"/>
          <p:cNvPicPr>
            <a:picLocks noChangeAspect="1" noChangeArrowheads="1"/>
          </p:cNvPicPr>
          <p:nvPr/>
        </p:nvPicPr>
        <p:blipFill>
          <a:blip r:embed="rId7" cstate="print"/>
          <a:srcRect/>
          <a:stretch>
            <a:fillRect/>
          </a:stretch>
        </p:blipFill>
        <p:spPr bwMode="auto">
          <a:xfrm>
            <a:off x="179512" y="1055079"/>
            <a:ext cx="6858000" cy="4820721"/>
          </a:xfrm>
          <a:prstGeom prst="rect">
            <a:avLst/>
          </a:prstGeom>
          <a:noFill/>
          <a:ln w="9525">
            <a:noFill/>
            <a:miter lim="800000"/>
            <a:headEnd/>
            <a:tailEnd/>
          </a:ln>
        </p:spPr>
      </p:pic>
      <p:pic>
        <p:nvPicPr>
          <p:cNvPr id="36" name="Picture 3"/>
          <p:cNvPicPr>
            <a:picLocks noChangeAspect="1" noChangeArrowheads="1"/>
          </p:cNvPicPr>
          <p:nvPr/>
        </p:nvPicPr>
        <p:blipFill>
          <a:blip r:embed="rId8" cstate="print"/>
          <a:srcRect/>
          <a:stretch>
            <a:fillRect/>
          </a:stretch>
        </p:blipFill>
        <p:spPr bwMode="auto">
          <a:xfrm>
            <a:off x="6783227" y="1282957"/>
            <a:ext cx="2286000" cy="876300"/>
          </a:xfrm>
          <a:prstGeom prst="rect">
            <a:avLst/>
          </a:prstGeom>
          <a:noFill/>
          <a:ln w="9525">
            <a:noFill/>
            <a:miter lim="800000"/>
            <a:headEnd/>
            <a:tailEnd/>
          </a:ln>
        </p:spPr>
      </p:pic>
      <p:sp>
        <p:nvSpPr>
          <p:cNvPr id="38" name="TextBox 37"/>
          <p:cNvSpPr txBox="1"/>
          <p:nvPr/>
        </p:nvSpPr>
        <p:spPr>
          <a:xfrm>
            <a:off x="-468560" y="6021288"/>
            <a:ext cx="7092280" cy="369332"/>
          </a:xfrm>
          <a:prstGeom prst="rect">
            <a:avLst/>
          </a:prstGeom>
          <a:noFill/>
        </p:spPr>
        <p:txBody>
          <a:bodyPr wrap="square" rtlCol="0">
            <a:spAutoFit/>
          </a:bodyPr>
          <a:lstStyle/>
          <a:p>
            <a:pPr algn="ctr">
              <a:lnSpc>
                <a:spcPct val="100000"/>
              </a:lnSpc>
              <a:spcAft>
                <a:spcPts val="0"/>
              </a:spcAft>
            </a:pPr>
            <a:r>
              <a:rPr lang="en-US" b="1" dirty="0" smtClean="0"/>
              <a:t>http://cwe.mitre.org</a:t>
            </a:r>
            <a:endParaRPr lang="en-US" b="1" dirty="0"/>
          </a:p>
        </p:txBody>
      </p:sp>
      <p:pic>
        <p:nvPicPr>
          <p:cNvPr id="10" name="Picture 2" descr="D:\Documents and Settings\Admin\Рабочий стол\СПбГУТ.png"/>
          <p:cNvPicPr>
            <a:picLocks noChangeAspect="1" noChangeArrowheads="1"/>
          </p:cNvPicPr>
          <p:nvPr/>
        </p:nvPicPr>
        <p:blipFill>
          <a:blip r:embed="rId9" cstate="print"/>
          <a:srcRect/>
          <a:stretch>
            <a:fillRect/>
          </a:stretch>
        </p:blipFill>
        <p:spPr bwMode="auto">
          <a:xfrm>
            <a:off x="6572264" y="857232"/>
            <a:ext cx="1714486" cy="325579"/>
          </a:xfrm>
          <a:prstGeom prst="rect">
            <a:avLst/>
          </a:prstGeom>
          <a:noFill/>
          <a:ln w="9525">
            <a:noFill/>
            <a:miter lim="800000"/>
            <a:headEnd/>
            <a:tailEnd/>
          </a:ln>
        </p:spPr>
      </p:pic>
    </p:spTree>
    <p:extLst>
      <p:ext uri="{BB962C8B-B14F-4D97-AF65-F5344CB8AC3E}">
        <p14:creationId xmlns:p14="http://schemas.microsoft.com/office/powerpoint/2010/main" xmlns="" val="2295634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19</a:t>
            </a:fld>
            <a:endParaRPr lang="ru-RU"/>
          </a:p>
        </p:txBody>
      </p:sp>
      <p:graphicFrame>
        <p:nvGraphicFramePr>
          <p:cNvPr id="7" name="Table 13"/>
          <p:cNvGraphicFramePr>
            <a:graphicFrameLocks noGrp="1"/>
          </p:cNvGraphicFramePr>
          <p:nvPr>
            <p:extLst>
              <p:ext uri="{D42A27DB-BD31-4B8C-83A1-F6EECF244321}">
                <p14:modId xmlns:p14="http://schemas.microsoft.com/office/powerpoint/2010/main" xmlns="" val="2683260334"/>
              </p:ext>
            </p:extLst>
          </p:nvPr>
        </p:nvGraphicFramePr>
        <p:xfrm>
          <a:off x="35496" y="476672"/>
          <a:ext cx="2438400" cy="3122022"/>
        </p:xfrm>
        <a:graphic>
          <a:graphicData uri="http://schemas.openxmlformats.org/drawingml/2006/table">
            <a:tbl>
              <a:tblPr bandRow="1">
                <a:tableStyleId>{073A0DAA-6AF3-43AB-8588-CEC1D06C72B9}</a:tableStyleId>
              </a:tblPr>
              <a:tblGrid>
                <a:gridCol w="2438400"/>
              </a:tblGrid>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Authentication</a:t>
                      </a:r>
                      <a:endParaRPr lang="en-US"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Authorization</a:t>
                      </a:r>
                    </a:p>
                  </a:txBody>
                  <a:tcPr>
                    <a:lnT w="12700" cmpd="sng">
                      <a:noFill/>
                    </a:lnT>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Session Management</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 Validation</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Error Handling</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Logging</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Encryption</a:t>
                      </a:r>
                    </a:p>
                  </a:txBody>
                  <a:tcPr/>
                </a:tc>
              </a:tr>
            </a:tbl>
          </a:graphicData>
        </a:graphic>
      </p:graphicFrame>
      <p:sp>
        <p:nvSpPr>
          <p:cNvPr id="8" name="Title 3"/>
          <p:cNvSpPr txBox="1">
            <a:spLocks/>
          </p:cNvSpPr>
          <p:nvPr/>
        </p:nvSpPr>
        <p:spPr>
          <a:xfrm>
            <a:off x="323528" y="4725144"/>
            <a:ext cx="7772400" cy="1362075"/>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dirty="0" smtClean="0"/>
              <a:t>Authentication</a:t>
            </a:r>
            <a:endParaRPr lang="en-US" dirty="0"/>
          </a:p>
        </p:txBody>
      </p:sp>
      <p:sp>
        <p:nvSpPr>
          <p:cNvPr id="2" name="Прямоугольник 1"/>
          <p:cNvSpPr/>
          <p:nvPr/>
        </p:nvSpPr>
        <p:spPr>
          <a:xfrm>
            <a:off x="313865" y="4540478"/>
            <a:ext cx="2326278" cy="369332"/>
          </a:xfrm>
          <a:prstGeom prst="rect">
            <a:avLst/>
          </a:prstGeom>
        </p:spPr>
        <p:txBody>
          <a:bodyPr wrap="none">
            <a:spAutoFit/>
          </a:bodyPr>
          <a:lstStyle/>
          <a:p>
            <a:r>
              <a:rPr lang="en-US" dirty="0"/>
              <a:t>Security Mechanism:</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07504" y="47015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dirty="0" smtClean="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7" name="Content Placeholder 4"/>
          <p:cNvSpPr txBox="1">
            <a:spLocks/>
          </p:cNvSpPr>
          <p:nvPr/>
        </p:nvSpPr>
        <p:spPr>
          <a:xfrm>
            <a:off x="583348" y="922175"/>
            <a:ext cx="7696200" cy="4187106"/>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4"/>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Roll Call</a:t>
            </a:r>
          </a:p>
          <a:p>
            <a:r>
              <a:rPr lang="en-US" dirty="0" smtClean="0">
                <a:latin typeface="Arial" panose="020B0604020202020204" pitchFamily="34" charset="0"/>
                <a:cs typeface="Arial" panose="020B0604020202020204" pitchFamily="34" charset="0"/>
              </a:rPr>
              <a:t>The Threats</a:t>
            </a:r>
          </a:p>
          <a:p>
            <a:r>
              <a:rPr lang="en-US" dirty="0" smtClean="0">
                <a:latin typeface="Arial" panose="020B0604020202020204" pitchFamily="34" charset="0"/>
                <a:cs typeface="Arial" panose="020B0604020202020204" pitchFamily="34" charset="0"/>
              </a:rPr>
              <a:t>Goals and Principles of Application Security</a:t>
            </a:r>
          </a:p>
          <a:p>
            <a:r>
              <a:rPr lang="en-US" dirty="0" smtClean="0">
                <a:latin typeface="Arial" panose="020B0604020202020204" pitchFamily="34" charset="0"/>
                <a:cs typeface="Arial" panose="020B0604020202020204" pitchFamily="34" charset="0"/>
              </a:rPr>
              <a:t>Introduction to Common Weakness Enumeration (CWE)</a:t>
            </a:r>
          </a:p>
          <a:p>
            <a:r>
              <a:rPr lang="en-US" dirty="0" smtClean="0">
                <a:latin typeface="Arial" panose="020B0604020202020204" pitchFamily="34" charset="0"/>
                <a:cs typeface="Arial" panose="020B0604020202020204" pitchFamily="34" charset="0"/>
              </a:rPr>
              <a:t>Security Mechanisms</a:t>
            </a:r>
          </a:p>
          <a:p>
            <a:pPr marL="1125537" lvl="1" indent="-4572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Authentication</a:t>
            </a:r>
          </a:p>
          <a:p>
            <a:pPr marL="1125537" lvl="1" indent="-4572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Authorization</a:t>
            </a:r>
          </a:p>
          <a:p>
            <a:pPr marL="1125537" lvl="1"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Data Validation</a:t>
            </a:r>
          </a:p>
          <a:p>
            <a:pPr marL="1125537" lvl="1"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Session Management</a:t>
            </a:r>
          </a:p>
          <a:p>
            <a:pPr marL="1125537" lvl="1"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Error Handling</a:t>
            </a:r>
          </a:p>
          <a:p>
            <a:pPr marL="1125537" lvl="1" indent="-4572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Logging</a:t>
            </a:r>
          </a:p>
          <a:p>
            <a:pPr marL="1125537" lvl="1"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Encryption</a:t>
            </a:r>
            <a:endParaRPr lang="en-US" sz="2000" dirty="0" smtClean="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20</a:t>
            </a:fld>
            <a:endParaRPr lang="ru-RU"/>
          </a:p>
        </p:txBody>
      </p:sp>
      <p:sp>
        <p:nvSpPr>
          <p:cNvPr id="7" name="Title 1"/>
          <p:cNvSpPr txBox="1">
            <a:spLocks/>
          </p:cNvSpPr>
          <p:nvPr/>
        </p:nvSpPr>
        <p:spPr>
          <a:xfrm>
            <a:off x="-19327"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Authentication Core Concepts</a:t>
            </a:r>
            <a:endParaRPr lang="en-US" sz="3200" dirty="0"/>
          </a:p>
        </p:txBody>
      </p:sp>
      <p:sp>
        <p:nvSpPr>
          <p:cNvPr id="8" name="TextBox 7"/>
          <p:cNvSpPr txBox="1"/>
          <p:nvPr/>
        </p:nvSpPr>
        <p:spPr>
          <a:xfrm>
            <a:off x="159949" y="1272313"/>
            <a:ext cx="6804248" cy="369332"/>
          </a:xfrm>
          <a:prstGeom prst="rect">
            <a:avLst/>
          </a:prstGeom>
          <a:noFill/>
        </p:spPr>
        <p:txBody>
          <a:bodyPr wrap="square" rtlCol="0">
            <a:spAutoFit/>
          </a:bodyPr>
          <a:lstStyle/>
          <a:p>
            <a:r>
              <a:rPr lang="en-US" dirty="0" smtClean="0"/>
              <a:t>A manner for identifying a user is who they claim to be.</a:t>
            </a:r>
            <a:endParaRPr lang="en-US" dirty="0"/>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5536" y="1959931"/>
            <a:ext cx="2590800"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24560" y="1778956"/>
            <a:ext cx="1778000"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337338" y="1761457"/>
            <a:ext cx="1824664" cy="1368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907223" y="3291448"/>
            <a:ext cx="1723549" cy="646331"/>
          </a:xfrm>
          <a:prstGeom prst="rect">
            <a:avLst/>
          </a:prstGeom>
          <a:noFill/>
        </p:spPr>
        <p:txBody>
          <a:bodyPr wrap="none" rtlCol="0">
            <a:spAutoFit/>
          </a:bodyPr>
          <a:lstStyle/>
          <a:p>
            <a:pPr>
              <a:lnSpc>
                <a:spcPct val="100000"/>
              </a:lnSpc>
              <a:spcAft>
                <a:spcPts val="0"/>
              </a:spcAft>
            </a:pPr>
            <a:r>
              <a:rPr lang="en-US" b="0" dirty="0" smtClean="0"/>
              <a:t>Something you</a:t>
            </a:r>
          </a:p>
          <a:p>
            <a:pPr>
              <a:lnSpc>
                <a:spcPct val="100000"/>
              </a:lnSpc>
              <a:spcAft>
                <a:spcPts val="0"/>
              </a:spcAft>
            </a:pPr>
            <a:r>
              <a:rPr lang="en-US" b="0" dirty="0" smtClean="0"/>
              <a:t>know</a:t>
            </a:r>
            <a:endParaRPr lang="en-US" b="0" dirty="0"/>
          </a:p>
        </p:txBody>
      </p:sp>
      <p:sp>
        <p:nvSpPr>
          <p:cNvPr id="17" name="TextBox 16"/>
          <p:cNvSpPr txBox="1"/>
          <p:nvPr/>
        </p:nvSpPr>
        <p:spPr>
          <a:xfrm>
            <a:off x="3657072" y="3291448"/>
            <a:ext cx="1723549" cy="646331"/>
          </a:xfrm>
          <a:prstGeom prst="rect">
            <a:avLst/>
          </a:prstGeom>
          <a:noFill/>
        </p:spPr>
        <p:txBody>
          <a:bodyPr wrap="none" rtlCol="0">
            <a:spAutoFit/>
          </a:bodyPr>
          <a:lstStyle/>
          <a:p>
            <a:pPr>
              <a:lnSpc>
                <a:spcPct val="100000"/>
              </a:lnSpc>
              <a:spcAft>
                <a:spcPts val="0"/>
              </a:spcAft>
            </a:pPr>
            <a:r>
              <a:rPr lang="en-US" b="0" dirty="0" smtClean="0"/>
              <a:t>Something you</a:t>
            </a:r>
          </a:p>
          <a:p>
            <a:pPr>
              <a:lnSpc>
                <a:spcPct val="100000"/>
              </a:lnSpc>
              <a:spcAft>
                <a:spcPts val="0"/>
              </a:spcAft>
            </a:pPr>
            <a:r>
              <a:rPr lang="en-US" b="0" dirty="0" smtClean="0"/>
              <a:t>have</a:t>
            </a:r>
            <a:endParaRPr lang="en-US" b="0" dirty="0"/>
          </a:p>
        </p:txBody>
      </p:sp>
      <p:sp>
        <p:nvSpPr>
          <p:cNvPr id="18" name="TextBox 17"/>
          <p:cNvSpPr txBox="1"/>
          <p:nvPr/>
        </p:nvSpPr>
        <p:spPr>
          <a:xfrm>
            <a:off x="6465957" y="3291448"/>
            <a:ext cx="1723549" cy="646331"/>
          </a:xfrm>
          <a:prstGeom prst="rect">
            <a:avLst/>
          </a:prstGeom>
          <a:noFill/>
        </p:spPr>
        <p:txBody>
          <a:bodyPr wrap="none" rtlCol="0">
            <a:spAutoFit/>
          </a:bodyPr>
          <a:lstStyle/>
          <a:p>
            <a:pPr>
              <a:lnSpc>
                <a:spcPct val="100000"/>
              </a:lnSpc>
              <a:spcAft>
                <a:spcPts val="0"/>
              </a:spcAft>
            </a:pPr>
            <a:r>
              <a:rPr lang="en-US" b="0" dirty="0" smtClean="0"/>
              <a:t>Something you</a:t>
            </a:r>
          </a:p>
          <a:p>
            <a:pPr>
              <a:lnSpc>
                <a:spcPct val="100000"/>
              </a:lnSpc>
              <a:spcAft>
                <a:spcPts val="0"/>
              </a:spcAft>
            </a:pPr>
            <a:r>
              <a:rPr lang="en-US" b="0" dirty="0" smtClean="0"/>
              <a:t>are</a:t>
            </a:r>
            <a:endParaRPr lang="en-US" b="0" dirty="0"/>
          </a:p>
        </p:txBody>
      </p:sp>
      <p:sp>
        <p:nvSpPr>
          <p:cNvPr id="19" name="Rounded Rectangle 13"/>
          <p:cNvSpPr/>
          <p:nvPr/>
        </p:nvSpPr>
        <p:spPr bwMode="auto">
          <a:xfrm>
            <a:off x="645706" y="4365104"/>
            <a:ext cx="7543800" cy="914400"/>
          </a:xfrm>
          <a:prstGeom prst="roundRect">
            <a:avLst/>
          </a:prstGeom>
          <a:solidFill>
            <a:srgbClr val="2745C7"/>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nSpc>
                <a:spcPct val="100000"/>
              </a:lnSpc>
              <a:spcAft>
                <a:spcPts val="0"/>
              </a:spcAft>
            </a:pPr>
            <a:r>
              <a:rPr lang="en-US" dirty="0" smtClean="0">
                <a:solidFill>
                  <a:schemeClr val="bg1"/>
                </a:solidFill>
              </a:rPr>
              <a:t>Two-Factor Authentication</a:t>
            </a:r>
            <a:endParaRPr lang="en-US" b="0" dirty="0" smtClean="0">
              <a:solidFill>
                <a:schemeClr val="bg1"/>
              </a:solidFill>
            </a:endParaRPr>
          </a:p>
          <a:p>
            <a:pPr>
              <a:lnSpc>
                <a:spcPct val="100000"/>
              </a:lnSpc>
              <a:spcAft>
                <a:spcPts val="0"/>
              </a:spcAft>
            </a:pPr>
            <a:endParaRPr lang="en-US" sz="800" b="0" dirty="0" smtClean="0">
              <a:solidFill>
                <a:schemeClr val="bg1"/>
              </a:solidFill>
            </a:endParaRPr>
          </a:p>
          <a:p>
            <a:pPr>
              <a:lnSpc>
                <a:spcPct val="100000"/>
              </a:lnSpc>
              <a:spcAft>
                <a:spcPts val="0"/>
              </a:spcAft>
            </a:pPr>
            <a:r>
              <a:rPr lang="en-US" b="0" dirty="0">
                <a:solidFill>
                  <a:schemeClr val="bg1"/>
                </a:solidFill>
              </a:rPr>
              <a:t>L</a:t>
            </a:r>
            <a:r>
              <a:rPr lang="en-US" b="0" dirty="0" smtClean="0">
                <a:solidFill>
                  <a:schemeClr val="bg1"/>
                </a:solidFill>
              </a:rPr>
              <a:t>everage two of these methods for a single authentication transaction.</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21</a:t>
            </a:fld>
            <a:endParaRPr lang="ru-RU"/>
          </a:p>
        </p:txBody>
      </p:sp>
      <p:sp>
        <p:nvSpPr>
          <p:cNvPr id="7" name="Title 1"/>
          <p:cNvSpPr txBox="1">
            <a:spLocks/>
          </p:cNvSpPr>
          <p:nvPr/>
        </p:nvSpPr>
        <p:spPr>
          <a:xfrm>
            <a:off x="0"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Authentication Words to Live By</a:t>
            </a:r>
            <a:endParaRPr lang="en-US" sz="3200" dirty="0"/>
          </a:p>
        </p:txBody>
      </p:sp>
      <p:sp>
        <p:nvSpPr>
          <p:cNvPr id="8" name="Content Placeholder 2"/>
          <p:cNvSpPr txBox="1">
            <a:spLocks/>
          </p:cNvSpPr>
          <p:nvPr/>
        </p:nvSpPr>
        <p:spPr>
          <a:xfrm>
            <a:off x="323528" y="1266757"/>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Enforce basic password security</a:t>
            </a: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Implement an account lockout for failed logins</a:t>
            </a: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“Forgot my password” functionality can be a problem</a:t>
            </a: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For web applications, use and enforce POST method</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22</a:t>
            </a:fld>
            <a:endParaRPr lang="ru-RU"/>
          </a:p>
        </p:txBody>
      </p:sp>
      <p:sp>
        <p:nvSpPr>
          <p:cNvPr id="7" name="Title 1"/>
          <p:cNvSpPr txBox="1">
            <a:spLocks/>
          </p:cNvSpPr>
          <p:nvPr/>
        </p:nvSpPr>
        <p:spPr>
          <a:xfrm>
            <a:off x="0" y="388775"/>
            <a:ext cx="7740352"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Authentication Words to Live By: #1</a:t>
            </a:r>
            <a:br>
              <a:rPr lang="en-US" sz="3200" dirty="0" smtClean="0"/>
            </a:br>
            <a:endParaRPr lang="en-US" sz="3200" dirty="0"/>
          </a:p>
        </p:txBody>
      </p:sp>
      <p:sp>
        <p:nvSpPr>
          <p:cNvPr id="8" name="Horizontal Scroll 6"/>
          <p:cNvSpPr/>
          <p:nvPr/>
        </p:nvSpPr>
        <p:spPr bwMode="auto">
          <a:xfrm>
            <a:off x="1043608" y="1045893"/>
            <a:ext cx="51816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Enforce basic password security</a:t>
            </a:r>
          </a:p>
        </p:txBody>
      </p:sp>
      <p:sp>
        <p:nvSpPr>
          <p:cNvPr id="9" name="Content Placeholder 2"/>
          <p:cNvSpPr txBox="1">
            <a:spLocks/>
          </p:cNvSpPr>
          <p:nvPr/>
        </p:nvSpPr>
        <p:spPr>
          <a:xfrm>
            <a:off x="0" y="1295400"/>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109537" indent="0">
              <a:buNone/>
            </a:pPr>
            <a:r>
              <a:rPr lang="en-US" sz="2000" dirty="0" smtClean="0">
                <a:latin typeface="Arial" panose="020B0604020202020204" pitchFamily="34" charset="0"/>
                <a:cs typeface="Arial" panose="020B0604020202020204" pitchFamily="34" charset="0"/>
              </a:rPr>
              <a:t>CWE-521: Weak Password Requirements</a:t>
            </a:r>
          </a:p>
          <a:p>
            <a:endParaRPr lang="en-US" sz="2400" dirty="0" smtClean="0">
              <a:latin typeface="Arial" panose="020B0604020202020204" pitchFamily="34" charset="0"/>
              <a:cs typeface="Arial" panose="020B0604020202020204" pitchFamily="34" charset="0"/>
            </a:endParaRPr>
          </a:p>
          <a:p>
            <a:pPr lvl="1">
              <a:spcAft>
                <a:spcPts val="600"/>
              </a:spcAft>
              <a:buFont typeface="Wingdings" panose="05000000000000000000" pitchFamily="2" charset="2"/>
              <a:buChar char="§"/>
            </a:pPr>
            <a:r>
              <a:rPr lang="en-US" sz="1800" dirty="0" smtClean="0">
                <a:solidFill>
                  <a:schemeClr val="tx1"/>
                </a:solidFill>
                <a:latin typeface="Arial" panose="020B0604020202020204" pitchFamily="34" charset="0"/>
                <a:cs typeface="Arial" panose="020B0604020202020204" pitchFamily="34" charset="0"/>
              </a:rPr>
              <a:t>The product does not require that users should have strong passwords, which makes it easier for attackers to compromise user accounts.</a:t>
            </a:r>
          </a:p>
        </p:txBody>
      </p:sp>
      <p:sp>
        <p:nvSpPr>
          <p:cNvPr id="14" name="TextBox 13"/>
          <p:cNvSpPr txBox="1"/>
          <p:nvPr/>
        </p:nvSpPr>
        <p:spPr>
          <a:xfrm>
            <a:off x="323528" y="4820280"/>
            <a:ext cx="7848600" cy="1295400"/>
          </a:xfrm>
          <a:prstGeom prst="rect">
            <a:avLst/>
          </a:prstGeom>
          <a:noFill/>
        </p:spPr>
        <p:txBody>
          <a:bodyPr wrap="square" numCol="2" rtlCol="0">
            <a:noAutofit/>
          </a:bodyPr>
          <a:lstStyle/>
          <a:p>
            <a:pPr marL="182880" lvl="2" indent="-182880" algn="l">
              <a:lnSpc>
                <a:spcPct val="100000"/>
              </a:lnSpc>
              <a:spcAft>
                <a:spcPts val="600"/>
              </a:spcAft>
              <a:buFont typeface="Arial" pitchFamily="34" charset="0"/>
              <a:buChar char="•"/>
            </a:pPr>
            <a:r>
              <a:rPr lang="en-US" sz="1400" b="0" dirty="0"/>
              <a:t>Minimum length enforcement</a:t>
            </a:r>
          </a:p>
          <a:p>
            <a:pPr marL="182880" lvl="2" indent="-182880" algn="l">
              <a:lnSpc>
                <a:spcPct val="100000"/>
              </a:lnSpc>
              <a:spcAft>
                <a:spcPts val="600"/>
              </a:spcAft>
              <a:buFont typeface="Arial" pitchFamily="34" charset="0"/>
              <a:buChar char="•"/>
            </a:pPr>
            <a:r>
              <a:rPr lang="en-US" sz="1400" b="0" dirty="0"/>
              <a:t>Require complex composition</a:t>
            </a:r>
          </a:p>
          <a:p>
            <a:pPr marL="182880" lvl="2" indent="-182880" algn="l">
              <a:lnSpc>
                <a:spcPct val="100000"/>
              </a:lnSpc>
              <a:spcAft>
                <a:spcPts val="600"/>
              </a:spcAft>
              <a:buFont typeface="Arial" pitchFamily="34" charset="0"/>
              <a:buChar char="•"/>
            </a:pPr>
            <a:r>
              <a:rPr lang="en-US" sz="1400" b="0" dirty="0"/>
              <a:t>Should not contain the user name as a </a:t>
            </a:r>
            <a:r>
              <a:rPr lang="en-US" sz="1400" b="0" dirty="0" smtClean="0"/>
              <a:t>substring</a:t>
            </a:r>
          </a:p>
          <a:p>
            <a:pPr marL="182880" lvl="2" indent="-182880" algn="l">
              <a:lnSpc>
                <a:spcPct val="100000"/>
              </a:lnSpc>
              <a:spcAft>
                <a:spcPts val="600"/>
              </a:spcAft>
              <a:buFont typeface="Arial" pitchFamily="34" charset="0"/>
              <a:buChar char="•"/>
            </a:pPr>
            <a:endParaRPr lang="en-US" sz="1400" b="0" dirty="0"/>
          </a:p>
          <a:p>
            <a:pPr marL="182880" lvl="2" indent="-182880" algn="l">
              <a:lnSpc>
                <a:spcPct val="100000"/>
              </a:lnSpc>
              <a:spcAft>
                <a:spcPts val="600"/>
              </a:spcAft>
              <a:buFont typeface="Arial" pitchFamily="34" charset="0"/>
              <a:buChar char="•"/>
            </a:pPr>
            <a:r>
              <a:rPr lang="en-US" sz="1400" b="0" dirty="0"/>
              <a:t>Users must be able to change password</a:t>
            </a:r>
          </a:p>
          <a:p>
            <a:pPr marL="182880" lvl="2" indent="-182880" algn="l">
              <a:lnSpc>
                <a:spcPct val="100000"/>
              </a:lnSpc>
              <a:spcAft>
                <a:spcPts val="600"/>
              </a:spcAft>
              <a:buFont typeface="Arial" pitchFamily="34" charset="0"/>
              <a:buChar char="•"/>
            </a:pPr>
            <a:r>
              <a:rPr lang="en-US" sz="1400" b="0" dirty="0"/>
              <a:t>Consider password expiration over time</a:t>
            </a:r>
          </a:p>
          <a:p>
            <a:pPr marL="182880" lvl="2" indent="-182880" algn="l">
              <a:lnSpc>
                <a:spcPct val="100000"/>
              </a:lnSpc>
              <a:spcAft>
                <a:spcPts val="600"/>
              </a:spcAft>
              <a:buFont typeface="Arial" pitchFamily="34" charset="0"/>
              <a:buChar char="•"/>
            </a:pPr>
            <a:r>
              <a:rPr lang="en-US" sz="1400" b="0" dirty="0"/>
              <a:t>Prevent reuse of some previous passwords when changed</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23</a:t>
            </a:fld>
            <a:endParaRPr lang="ru-RU"/>
          </a:p>
        </p:txBody>
      </p:sp>
      <p:sp>
        <p:nvSpPr>
          <p:cNvPr id="7" name="Title 1"/>
          <p:cNvSpPr txBox="1">
            <a:spLocks/>
          </p:cNvSpPr>
          <p:nvPr/>
        </p:nvSpPr>
        <p:spPr>
          <a:xfrm>
            <a:off x="0" y="33718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Real World Example - Twitter</a:t>
            </a:r>
            <a:endParaRPr lang="en-US" sz="3200" dirty="0"/>
          </a:p>
        </p:txBody>
      </p:sp>
      <p:pic>
        <p:nvPicPr>
          <p:cNvPr id="8" name="Picture 2"/>
          <p:cNvPicPr>
            <a:picLocks noChangeAspect="1" noChangeArrowheads="1"/>
          </p:cNvPicPr>
          <p:nvPr/>
        </p:nvPicPr>
        <p:blipFill>
          <a:blip r:embed="rId7" cstate="print"/>
          <a:srcRect/>
          <a:stretch>
            <a:fillRect/>
          </a:stretch>
        </p:blipFill>
        <p:spPr bwMode="auto">
          <a:xfrm>
            <a:off x="1219200" y="1708284"/>
            <a:ext cx="5934075" cy="400050"/>
          </a:xfrm>
          <a:prstGeom prst="rect">
            <a:avLst/>
          </a:prstGeom>
          <a:noFill/>
          <a:ln w="9525">
            <a:noFill/>
            <a:miter lim="800000"/>
            <a:headEnd/>
            <a:tailEnd/>
          </a:ln>
        </p:spPr>
      </p:pic>
      <p:pic>
        <p:nvPicPr>
          <p:cNvPr id="9" name="Picture 3"/>
          <p:cNvPicPr>
            <a:picLocks noChangeAspect="1" noChangeArrowheads="1"/>
          </p:cNvPicPr>
          <p:nvPr/>
        </p:nvPicPr>
        <p:blipFill>
          <a:blip r:embed="rId8" cstate="print"/>
          <a:srcRect/>
          <a:stretch>
            <a:fillRect/>
          </a:stretch>
        </p:blipFill>
        <p:spPr bwMode="auto">
          <a:xfrm>
            <a:off x="1219200" y="2241684"/>
            <a:ext cx="6200775" cy="2476500"/>
          </a:xfrm>
          <a:prstGeom prst="rect">
            <a:avLst/>
          </a:prstGeom>
          <a:noFill/>
          <a:ln w="9525">
            <a:noFill/>
            <a:miter lim="800000"/>
            <a:headEnd/>
            <a:tailEnd/>
          </a:ln>
        </p:spPr>
      </p:pic>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24</a:t>
            </a:fld>
            <a:endParaRPr lang="ru-RU"/>
          </a:p>
        </p:txBody>
      </p:sp>
      <p:sp>
        <p:nvSpPr>
          <p:cNvPr id="8" name="Content Placeholder 2"/>
          <p:cNvSpPr txBox="1">
            <a:spLocks/>
          </p:cNvSpPr>
          <p:nvPr/>
        </p:nvSpPr>
        <p:spPr>
          <a:xfrm>
            <a:off x="35496" y="1272867"/>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600"/>
              </a:spcAft>
              <a:buFont typeface="Georgia" pitchFamily="18" charset="0"/>
              <a:buNone/>
            </a:pPr>
            <a:endParaRPr lang="en-US" sz="800" dirty="0" smtClean="0"/>
          </a:p>
          <a:p>
            <a:pPr marL="0" indent="0">
              <a:spcAft>
                <a:spcPts val="600"/>
              </a:spcAft>
              <a:buFont typeface="Georgia" pitchFamily="18" charset="0"/>
              <a:buNone/>
            </a:pPr>
            <a:r>
              <a:rPr lang="en-US" sz="2000" dirty="0" smtClean="0"/>
              <a:t>2010</a:t>
            </a:r>
            <a:endParaRPr lang="en-US" dirty="0" smtClean="0"/>
          </a:p>
          <a:p>
            <a:pPr lvl="1">
              <a:spcAft>
                <a:spcPts val="600"/>
              </a:spcAft>
              <a:buFont typeface="Wingdings" panose="05000000000000000000" pitchFamily="2" charset="2"/>
              <a:buChar char="§"/>
            </a:pPr>
            <a:r>
              <a:rPr lang="en-US" sz="1400" dirty="0" smtClean="0">
                <a:solidFill>
                  <a:schemeClr val="tx1"/>
                </a:solidFill>
                <a:latin typeface="Arial" panose="020B0604020202020204" pitchFamily="34" charset="0"/>
                <a:cs typeface="Arial" panose="020B0604020202020204" pitchFamily="34" charset="0"/>
              </a:rPr>
              <a:t>In a report likely to make IT administrators tear out their hair, most users still rely on easy passwords, some as simple as "123456,“ to access their accounts. - </a:t>
            </a:r>
            <a:r>
              <a:rPr lang="en-US" sz="1400" dirty="0" err="1" smtClean="0">
                <a:solidFill>
                  <a:schemeClr val="tx1"/>
                </a:solidFill>
                <a:latin typeface="Arial" panose="020B0604020202020204" pitchFamily="34" charset="0"/>
                <a:cs typeface="Arial" panose="020B0604020202020204" pitchFamily="34" charset="0"/>
              </a:rPr>
              <a:t>Imperva</a:t>
            </a:r>
            <a:r>
              <a:rPr lang="en-US" sz="1400" dirty="0" smtClean="0">
                <a:solidFill>
                  <a:schemeClr val="tx1"/>
                </a:solidFill>
                <a:latin typeface="Arial" panose="020B0604020202020204" pitchFamily="34" charset="0"/>
                <a:cs typeface="Arial" panose="020B0604020202020204" pitchFamily="34" charset="0"/>
              </a:rPr>
              <a:t> Inc.</a:t>
            </a:r>
          </a:p>
          <a:p>
            <a:pPr marL="0" indent="0">
              <a:spcAft>
                <a:spcPts val="600"/>
              </a:spcAft>
              <a:buFont typeface="Georgia" pitchFamily="18" charset="0"/>
              <a:buNone/>
            </a:pPr>
            <a:endParaRPr lang="en-US" dirty="0" smtClean="0"/>
          </a:p>
          <a:p>
            <a:pPr marL="0" indent="0">
              <a:spcAft>
                <a:spcPts val="600"/>
              </a:spcAft>
              <a:buFont typeface="Georgia" pitchFamily="18" charset="0"/>
              <a:buNone/>
            </a:pPr>
            <a:r>
              <a:rPr lang="en-US" sz="2000" dirty="0" smtClean="0"/>
              <a:t>2012</a:t>
            </a:r>
            <a:endParaRPr lang="en-US" dirty="0" smtClean="0"/>
          </a:p>
          <a:p>
            <a:pPr lvl="1">
              <a:spcAft>
                <a:spcPts val="600"/>
              </a:spcAft>
              <a:buFont typeface="Wingdings" panose="05000000000000000000" pitchFamily="2" charset="2"/>
              <a:buChar char="§"/>
            </a:pPr>
            <a:r>
              <a:rPr lang="en-US" sz="1400" dirty="0" smtClean="0">
                <a:solidFill>
                  <a:schemeClr val="tx1"/>
                </a:solidFill>
                <a:latin typeface="Arial" panose="020B0604020202020204" pitchFamily="34" charset="0"/>
                <a:cs typeface="Arial" panose="020B0604020202020204" pitchFamily="34" charset="0"/>
              </a:rPr>
              <a:t>Approximately 76 percent of attacks on corporate networks involved weak passwords. - Verizon RISK team "2013 Data Breach Investigations Report" </a:t>
            </a:r>
          </a:p>
          <a:p>
            <a:pPr marL="0" indent="0">
              <a:spcAft>
                <a:spcPts val="600"/>
              </a:spcAft>
              <a:buFont typeface="Georgia" pitchFamily="18" charset="0"/>
              <a:buNone/>
            </a:pPr>
            <a:endParaRPr lang="en-US" dirty="0" smtClean="0"/>
          </a:p>
          <a:p>
            <a:pPr marL="0" indent="0">
              <a:spcAft>
                <a:spcPts val="600"/>
              </a:spcAft>
              <a:buFont typeface="Georgia" pitchFamily="18" charset="0"/>
              <a:buNone/>
            </a:pPr>
            <a:r>
              <a:rPr lang="en-US" sz="2000" dirty="0" smtClean="0"/>
              <a:t>2013</a:t>
            </a:r>
            <a:endParaRPr lang="en-US" dirty="0" smtClean="0"/>
          </a:p>
          <a:p>
            <a:pPr lvl="1">
              <a:spcAft>
                <a:spcPts val="600"/>
              </a:spcAft>
              <a:buFont typeface="Wingdings" panose="05000000000000000000" pitchFamily="2" charset="2"/>
              <a:buChar char="§"/>
            </a:pPr>
            <a:r>
              <a:rPr lang="en-US" sz="1400" dirty="0" smtClean="0">
                <a:solidFill>
                  <a:schemeClr val="tx1"/>
                </a:solidFill>
                <a:latin typeface="Arial" panose="020B0604020202020204" pitchFamily="34" charset="0"/>
                <a:cs typeface="Arial" panose="020B0604020202020204" pitchFamily="34" charset="0"/>
              </a:rPr>
              <a:t>During its penetration tests </a:t>
            </a:r>
            <a:r>
              <a:rPr lang="en-US" sz="1400" dirty="0" err="1" smtClean="0">
                <a:solidFill>
                  <a:schemeClr val="tx1"/>
                </a:solidFill>
                <a:latin typeface="Arial" panose="020B0604020202020204" pitchFamily="34" charset="0"/>
                <a:cs typeface="Arial" panose="020B0604020202020204" pitchFamily="34" charset="0"/>
              </a:rPr>
              <a:t>Trustwave</a:t>
            </a:r>
            <a:r>
              <a:rPr lang="en-US" sz="1400" dirty="0" smtClean="0">
                <a:solidFill>
                  <a:schemeClr val="tx1"/>
                </a:solidFill>
                <a:latin typeface="Arial" panose="020B0604020202020204" pitchFamily="34" charset="0"/>
                <a:cs typeface="Arial" panose="020B0604020202020204" pitchFamily="34" charset="0"/>
              </a:rPr>
              <a:t> collected 626,718 stored passwords and managed to recover more than half of them in minutes. 92 percent of the sample were able to be cracked in 31 days. - </a:t>
            </a:r>
            <a:r>
              <a:rPr lang="en-US" sz="1400" dirty="0" err="1" smtClean="0">
                <a:solidFill>
                  <a:schemeClr val="tx1"/>
                </a:solidFill>
                <a:latin typeface="Arial" panose="020B0604020202020204" pitchFamily="34" charset="0"/>
                <a:cs typeface="Arial" panose="020B0604020202020204" pitchFamily="34" charset="0"/>
              </a:rPr>
              <a:t>Trustwave</a:t>
            </a:r>
            <a:endParaRPr lang="en-US" sz="1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25</a:t>
            </a:fld>
            <a:endParaRPr lang="ru-RU"/>
          </a:p>
        </p:txBody>
      </p:sp>
      <p:sp>
        <p:nvSpPr>
          <p:cNvPr id="7" name="Title 1"/>
          <p:cNvSpPr txBox="1">
            <a:spLocks/>
          </p:cNvSpPr>
          <p:nvPr/>
        </p:nvSpPr>
        <p:spPr>
          <a:xfrm>
            <a:off x="-36512"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Secure Coding …</a:t>
            </a:r>
            <a:endParaRPr lang="en-US" sz="3200" dirty="0"/>
          </a:p>
        </p:txBody>
      </p:sp>
      <p:sp>
        <p:nvSpPr>
          <p:cNvPr id="8" name="Content Placeholder 2"/>
          <p:cNvSpPr txBox="1">
            <a:spLocks/>
          </p:cNvSpPr>
          <p:nvPr/>
        </p:nvSpPr>
        <p:spPr>
          <a:xfrm>
            <a:off x="323528" y="1049873"/>
            <a:ext cx="7696200" cy="50371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4">
              <a:spcAft>
                <a:spcPts val="1200"/>
              </a:spcAft>
            </a:pPr>
            <a:endParaRPr lang="en-US" sz="1000" dirty="0" smtClean="0">
              <a:latin typeface="Arial" panose="020B0604020202020204" pitchFamily="34" charset="0"/>
              <a:cs typeface="Arial" panose="020B0604020202020204" pitchFamily="34" charset="0"/>
            </a:endParaRPr>
          </a:p>
          <a:p>
            <a:pPr>
              <a:spcAft>
                <a:spcPts val="1200"/>
              </a:spcAft>
            </a:pPr>
            <a:r>
              <a:rPr lang="en-US" sz="1800" dirty="0" smtClean="0">
                <a:latin typeface="Arial" panose="020B0604020202020204" pitchFamily="34" charset="0"/>
                <a:cs typeface="Arial" panose="020B0604020202020204" pitchFamily="34" charset="0"/>
              </a:rPr>
              <a:t>Minimum password length = 8</a:t>
            </a:r>
          </a:p>
          <a:p>
            <a:pPr>
              <a:spcAft>
                <a:spcPts val="1200"/>
              </a:spcAft>
            </a:pPr>
            <a:r>
              <a:rPr lang="en-US" sz="1800" dirty="0" smtClean="0">
                <a:latin typeface="Arial" panose="020B0604020202020204" pitchFamily="34" charset="0"/>
                <a:cs typeface="Arial" panose="020B0604020202020204" pitchFamily="34" charset="0"/>
              </a:rPr>
              <a:t>Passwords must contain characters from three of the following four categories:</a:t>
            </a:r>
          </a:p>
          <a:p>
            <a:pPr lvl="1">
              <a:spcAft>
                <a:spcPts val="1200"/>
              </a:spcAft>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uppercase characters (A through Z)</a:t>
            </a:r>
          </a:p>
          <a:p>
            <a:pPr lvl="1">
              <a:spcAft>
                <a:spcPts val="1200"/>
              </a:spcAft>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lowercase characters (a through z)</a:t>
            </a:r>
          </a:p>
          <a:p>
            <a:pPr lvl="1">
              <a:spcAft>
                <a:spcPts val="1200"/>
              </a:spcAft>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base 10 digits (0 through 9)</a:t>
            </a:r>
          </a:p>
          <a:p>
            <a:pPr lvl="1">
              <a:spcAft>
                <a:spcPts val="1200"/>
              </a:spcAft>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non-alphabetic characters (for example, !, $, #, %)</a:t>
            </a:r>
          </a:p>
          <a:p>
            <a:pPr>
              <a:spcAft>
                <a:spcPts val="1200"/>
              </a:spcAft>
            </a:pPr>
            <a:r>
              <a:rPr lang="en-US" sz="1800" dirty="0" smtClean="0">
                <a:latin typeface="Arial" panose="020B0604020202020204" pitchFamily="34" charset="0"/>
                <a:cs typeface="Arial" panose="020B0604020202020204" pitchFamily="34" charset="0"/>
              </a:rPr>
              <a:t>Password must not contain the user's account name</a:t>
            </a:r>
          </a:p>
          <a:p>
            <a:pPr>
              <a:spcAft>
                <a:spcPts val="1200"/>
              </a:spcAft>
            </a:pPr>
            <a:r>
              <a:rPr lang="en-US" sz="1800" dirty="0" smtClean="0">
                <a:latin typeface="Arial" panose="020B0604020202020204" pitchFamily="34" charset="0"/>
                <a:cs typeface="Arial" panose="020B0604020202020204" pitchFamily="34" charset="0"/>
              </a:rPr>
              <a:t>Maximum password age = 6 months</a:t>
            </a:r>
          </a:p>
          <a:p>
            <a:pPr>
              <a:spcAft>
                <a:spcPts val="1200"/>
              </a:spcAft>
            </a:pPr>
            <a:r>
              <a:rPr lang="en-US" sz="1800" dirty="0" smtClean="0">
                <a:latin typeface="Arial" panose="020B0604020202020204" pitchFamily="34" charset="0"/>
                <a:cs typeface="Arial" panose="020B0604020202020204" pitchFamily="34" charset="0"/>
              </a:rPr>
              <a:t>Minimum password age = 1 day</a:t>
            </a:r>
          </a:p>
          <a:p>
            <a:pPr>
              <a:spcAft>
                <a:spcPts val="1200"/>
              </a:spcAft>
            </a:pPr>
            <a:r>
              <a:rPr lang="en-US" sz="1800" dirty="0" smtClean="0">
                <a:latin typeface="Arial" panose="020B0604020202020204" pitchFamily="34" charset="0"/>
                <a:cs typeface="Arial" panose="020B0604020202020204" pitchFamily="34" charset="0"/>
              </a:rPr>
              <a:t>Password history = 12 passwords remembered</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26</a:t>
            </a:fld>
            <a:endParaRPr lang="ru-RU"/>
          </a:p>
        </p:txBody>
      </p:sp>
      <p:sp>
        <p:nvSpPr>
          <p:cNvPr id="7" name="Title 1"/>
          <p:cNvSpPr txBox="1">
            <a:spLocks/>
          </p:cNvSpPr>
          <p:nvPr/>
        </p:nvSpPr>
        <p:spPr>
          <a:xfrm>
            <a:off x="-1" y="364422"/>
            <a:ext cx="8100393"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Authentication Words to Live By: #2</a:t>
            </a:r>
            <a:br>
              <a:rPr lang="en-US" sz="3200" dirty="0" smtClean="0"/>
            </a:br>
            <a:endParaRPr lang="en-US" sz="3200" dirty="0"/>
          </a:p>
        </p:txBody>
      </p:sp>
      <p:sp>
        <p:nvSpPr>
          <p:cNvPr id="8" name="Horizontal Scroll 6"/>
          <p:cNvSpPr/>
          <p:nvPr/>
        </p:nvSpPr>
        <p:spPr bwMode="auto">
          <a:xfrm>
            <a:off x="395536" y="900964"/>
            <a:ext cx="58674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Implement an account lockout for failed logins</a:t>
            </a:r>
          </a:p>
        </p:txBody>
      </p:sp>
      <p:sp>
        <p:nvSpPr>
          <p:cNvPr id="9" name="Content Placeholder 2"/>
          <p:cNvSpPr txBox="1">
            <a:spLocks/>
          </p:cNvSpPr>
          <p:nvPr/>
        </p:nvSpPr>
        <p:spPr>
          <a:xfrm>
            <a:off x="202095" y="1577015"/>
            <a:ext cx="7696200" cy="3539034"/>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CWE-307: Improper Restriction of Excessive Authentication Attempts</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smtClean="0">
                <a:solidFill>
                  <a:schemeClr val="tx1"/>
                </a:solidFill>
                <a:latin typeface="Arial" panose="020B0604020202020204" pitchFamily="34" charset="0"/>
                <a:cs typeface="Arial" panose="020B0604020202020204" pitchFamily="34" charset="0"/>
              </a:rPr>
              <a:t>The software does not implement sufficient measures to prevent multiple failed authentication attempts within in a short time frame, making it more susceptible to brute force attacks. </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27</a:t>
            </a:fld>
            <a:endParaRPr lang="ru-RU"/>
          </a:p>
        </p:txBody>
      </p:sp>
      <p:sp>
        <p:nvSpPr>
          <p:cNvPr id="7" name="Title 1"/>
          <p:cNvSpPr txBox="1">
            <a:spLocks/>
          </p:cNvSpPr>
          <p:nvPr/>
        </p:nvSpPr>
        <p:spPr>
          <a:xfrm>
            <a:off x="0" y="44289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Real World Example - Twitter</a:t>
            </a:r>
            <a:endParaRPr lang="en-US" sz="3200" dirty="0"/>
          </a:p>
        </p:txBody>
      </p:sp>
      <p:pic>
        <p:nvPicPr>
          <p:cNvPr id="8" name="Picture 2"/>
          <p:cNvPicPr>
            <a:picLocks noChangeAspect="1" noChangeArrowheads="1"/>
          </p:cNvPicPr>
          <p:nvPr/>
        </p:nvPicPr>
        <p:blipFill>
          <a:blip r:embed="rId7" cstate="print"/>
          <a:srcRect/>
          <a:stretch>
            <a:fillRect/>
          </a:stretch>
        </p:blipFill>
        <p:spPr bwMode="auto">
          <a:xfrm>
            <a:off x="179512" y="1700890"/>
            <a:ext cx="5934075" cy="400050"/>
          </a:xfrm>
          <a:prstGeom prst="rect">
            <a:avLst/>
          </a:prstGeom>
          <a:noFill/>
          <a:ln w="9525">
            <a:noFill/>
            <a:miter lim="800000"/>
            <a:headEnd/>
            <a:tailEnd/>
          </a:ln>
        </p:spPr>
      </p:pic>
      <p:pic>
        <p:nvPicPr>
          <p:cNvPr id="9" name="Picture 3"/>
          <p:cNvPicPr>
            <a:picLocks noChangeAspect="1" noChangeArrowheads="1"/>
          </p:cNvPicPr>
          <p:nvPr/>
        </p:nvPicPr>
        <p:blipFill>
          <a:blip r:embed="rId8" cstate="print"/>
          <a:srcRect/>
          <a:stretch>
            <a:fillRect/>
          </a:stretch>
        </p:blipFill>
        <p:spPr bwMode="auto">
          <a:xfrm>
            <a:off x="179512" y="2234290"/>
            <a:ext cx="6200775" cy="2476500"/>
          </a:xfrm>
          <a:prstGeom prst="rect">
            <a:avLst/>
          </a:prstGeom>
          <a:noFill/>
          <a:ln w="9525">
            <a:noFill/>
            <a:miter lim="800000"/>
            <a:headEnd/>
            <a:tailEnd/>
          </a:ln>
        </p:spPr>
      </p:pic>
      <p:sp>
        <p:nvSpPr>
          <p:cNvPr id="14" name="Rounded Rectangle 10"/>
          <p:cNvSpPr/>
          <p:nvPr/>
        </p:nvSpPr>
        <p:spPr bwMode="auto">
          <a:xfrm>
            <a:off x="131887" y="3918084"/>
            <a:ext cx="6248400" cy="304800"/>
          </a:xfrm>
          <a:prstGeom prst="round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28</a:t>
            </a:fld>
            <a:endParaRPr lang="ru-RU"/>
          </a:p>
        </p:txBody>
      </p:sp>
      <p:sp>
        <p:nvSpPr>
          <p:cNvPr id="8" name="Title 1"/>
          <p:cNvSpPr txBox="1">
            <a:spLocks/>
          </p:cNvSpPr>
          <p:nvPr/>
        </p:nvSpPr>
        <p:spPr>
          <a:xfrm>
            <a:off x="0"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Password Basics – Exploit Demo</a:t>
            </a:r>
            <a:endParaRPr lang="en-US" sz="3200" dirty="0"/>
          </a:p>
        </p:txBody>
      </p:sp>
      <p:sp>
        <p:nvSpPr>
          <p:cNvPr id="9" name="TextBox 8"/>
          <p:cNvSpPr txBox="1"/>
          <p:nvPr/>
        </p:nvSpPr>
        <p:spPr>
          <a:xfrm>
            <a:off x="2590799" y="1108454"/>
            <a:ext cx="2950359" cy="412934"/>
          </a:xfrm>
          <a:prstGeom prst="rect">
            <a:avLst/>
          </a:prstGeom>
          <a:noFill/>
        </p:spPr>
        <p:txBody>
          <a:bodyPr wrap="none" rtlCol="0">
            <a:spAutoFit/>
          </a:bodyPr>
          <a:lstStyle/>
          <a:p>
            <a:r>
              <a:rPr lang="en-US" dirty="0" smtClean="0"/>
              <a:t>Open Source Tool: Hydra</a:t>
            </a:r>
            <a:endParaRPr lang="en-US" dirty="0"/>
          </a:p>
        </p:txBody>
      </p:sp>
      <p:pic>
        <p:nvPicPr>
          <p:cNvPr id="14" name="Picture 3"/>
          <p:cNvPicPr>
            <a:picLocks noChangeAspect="1" noChangeArrowheads="1"/>
          </p:cNvPicPr>
          <p:nvPr/>
        </p:nvPicPr>
        <p:blipFill rotWithShape="1">
          <a:blip r:embed="rId7" cstate="print"/>
          <a:srcRect r="2930"/>
          <a:stretch/>
        </p:blipFill>
        <p:spPr bwMode="auto">
          <a:xfrm>
            <a:off x="638575" y="1524815"/>
            <a:ext cx="6139297" cy="4396983"/>
          </a:xfrm>
          <a:prstGeom prst="rect">
            <a:avLst/>
          </a:prstGeom>
          <a:noFill/>
          <a:ln w="9525">
            <a:noFill/>
            <a:miter lim="800000"/>
            <a:headEnd/>
            <a:tailEnd/>
          </a:ln>
        </p:spPr>
      </p:pic>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29</a:t>
            </a:fld>
            <a:endParaRPr lang="ru-RU"/>
          </a:p>
        </p:txBody>
      </p:sp>
      <p:grpSp>
        <p:nvGrpSpPr>
          <p:cNvPr id="7" name="Group 6"/>
          <p:cNvGrpSpPr/>
          <p:nvPr/>
        </p:nvGrpSpPr>
        <p:grpSpPr>
          <a:xfrm>
            <a:off x="283763" y="1279464"/>
            <a:ext cx="8143201" cy="4200701"/>
            <a:chOff x="499157" y="592345"/>
            <a:chExt cx="11290172" cy="4055854"/>
          </a:xfrm>
        </p:grpSpPr>
        <p:sp>
          <p:nvSpPr>
            <p:cNvPr id="8" name="Rounded Rectangle 5"/>
            <p:cNvSpPr/>
            <p:nvPr/>
          </p:nvSpPr>
          <p:spPr bwMode="auto">
            <a:xfrm>
              <a:off x="499157" y="592346"/>
              <a:ext cx="11290172" cy="4055853"/>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600" b="0" dirty="0" smtClean="0">
                  <a:latin typeface="Courier New" pitchFamily="49" charset="0"/>
                  <a:cs typeface="Courier New" pitchFamily="49" charset="0"/>
                </a:rPr>
                <a:t> 1</a:t>
              </a:r>
              <a:r>
                <a:rPr lang="en-US" sz="1600" b="0" dirty="0" smtClean="0">
                  <a:solidFill>
                    <a:schemeClr val="accent2">
                      <a:lumMod val="75000"/>
                    </a:schemeClr>
                  </a:solidFill>
                  <a:latin typeface="Courier New" pitchFamily="49" charset="0"/>
                  <a:cs typeface="Courier New" pitchFamily="49" charset="0"/>
                </a:rPr>
                <a:t>   </a:t>
              </a:r>
              <a:r>
                <a:rPr lang="en-US" sz="1600" b="0" dirty="0" err="1" smtClean="0">
                  <a:solidFill>
                    <a:srgbClr val="C00000"/>
                  </a:solidFill>
                  <a:latin typeface="Courier New" pitchFamily="49" charset="0"/>
                  <a:cs typeface="Courier New" pitchFamily="49" charset="0"/>
                </a:rPr>
                <a:t>int</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validateUser</a:t>
              </a:r>
              <a:r>
                <a:rPr lang="en-US" sz="1600" b="0" dirty="0" smtClean="0">
                  <a:latin typeface="Courier New" pitchFamily="49" charset="0"/>
                  <a:cs typeface="Courier New" pitchFamily="49" charset="0"/>
                </a:rPr>
                <a:t> (</a:t>
              </a:r>
              <a:r>
                <a:rPr lang="en-US" sz="1600" b="0" dirty="0" smtClean="0">
                  <a:solidFill>
                    <a:srgbClr val="C00000"/>
                  </a:solidFill>
                  <a:latin typeface="Courier New" pitchFamily="49" charset="0"/>
                  <a:cs typeface="Courier New" pitchFamily="49" charset="0"/>
                </a:rPr>
                <a:t>char</a:t>
              </a:r>
              <a:r>
                <a:rPr lang="en-US" sz="1600" b="0" dirty="0" smtClean="0">
                  <a:latin typeface="Courier New" pitchFamily="49" charset="0"/>
                  <a:cs typeface="Courier New" pitchFamily="49" charset="0"/>
                </a:rPr>
                <a:t> *host, </a:t>
              </a:r>
              <a:r>
                <a:rPr lang="en-US" sz="1600" b="0" dirty="0" err="1" smtClean="0">
                  <a:solidFill>
                    <a:srgbClr val="C00000"/>
                  </a:solidFill>
                  <a:latin typeface="Courier New" pitchFamily="49" charset="0"/>
                  <a:cs typeface="Courier New" pitchFamily="49" charset="0"/>
                </a:rPr>
                <a:t>int</a:t>
              </a:r>
              <a:r>
                <a:rPr lang="en-US" sz="1600" b="0" dirty="0" smtClean="0">
                  <a:latin typeface="Courier New" pitchFamily="49" charset="0"/>
                  <a:cs typeface="Courier New" pitchFamily="49" charset="0"/>
                </a:rPr>
                <a:t> port)</a:t>
              </a:r>
            </a:p>
            <a:p>
              <a:pPr algn="l">
                <a:lnSpc>
                  <a:spcPct val="100000"/>
                </a:lnSpc>
                <a:spcAft>
                  <a:spcPts val="0"/>
                </a:spcAft>
              </a:pPr>
              <a:r>
                <a:rPr lang="en-US" sz="1600" b="0" dirty="0" smtClean="0">
                  <a:latin typeface="Courier New" pitchFamily="49" charset="0"/>
                  <a:cs typeface="Courier New" pitchFamily="49" charset="0"/>
                </a:rPr>
                <a:t> 2   {</a:t>
              </a:r>
            </a:p>
            <a:p>
              <a:pPr algn="l">
                <a:lnSpc>
                  <a:spcPct val="100000"/>
                </a:lnSpc>
                <a:spcAft>
                  <a:spcPts val="0"/>
                </a:spcAft>
              </a:pPr>
              <a:r>
                <a:rPr lang="en-US" sz="1600" b="0" dirty="0" smtClean="0">
                  <a:latin typeface="Courier New" pitchFamily="49" charset="0"/>
                  <a:cs typeface="Courier New" pitchFamily="49" charset="0"/>
                </a:rPr>
                <a:t> 3     </a:t>
              </a:r>
              <a:r>
                <a:rPr lang="en-US" sz="1600" b="0" dirty="0" err="1" smtClean="0">
                  <a:solidFill>
                    <a:srgbClr val="C00000"/>
                  </a:solidFill>
                  <a:latin typeface="Courier New" pitchFamily="49" charset="0"/>
                  <a:cs typeface="Courier New" pitchFamily="49" charset="0"/>
                </a:rPr>
                <a:t>int</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isValidUser</a:t>
              </a:r>
              <a:r>
                <a:rPr lang="en-US" sz="1600" b="0" dirty="0" smtClean="0">
                  <a:latin typeface="Courier New" pitchFamily="49" charset="0"/>
                  <a:cs typeface="Courier New" pitchFamily="49" charset="0"/>
                </a:rPr>
                <a:t> = 0;</a:t>
              </a:r>
            </a:p>
            <a:p>
              <a:pPr algn="l">
                <a:lnSpc>
                  <a:spcPct val="100000"/>
                </a:lnSpc>
                <a:spcAft>
                  <a:spcPts val="0"/>
                </a:spcAft>
              </a:pPr>
              <a:r>
                <a:rPr lang="en-US" sz="1600" b="0" dirty="0" smtClean="0">
                  <a:latin typeface="Courier New" pitchFamily="49" charset="0"/>
                  <a:cs typeface="Courier New" pitchFamily="49" charset="0"/>
                </a:rPr>
                <a:t> 4</a:t>
              </a:r>
            </a:p>
            <a:p>
              <a:pPr algn="l">
                <a:lnSpc>
                  <a:spcPct val="100000"/>
                </a:lnSpc>
                <a:spcAft>
                  <a:spcPts val="0"/>
                </a:spcAft>
              </a:pPr>
              <a:r>
                <a:rPr lang="en-US" sz="1600" b="0" dirty="0" smtClean="0">
                  <a:latin typeface="Courier New" pitchFamily="49" charset="0"/>
                  <a:cs typeface="Courier New" pitchFamily="49" charset="0"/>
                </a:rPr>
                <a:t> 5     </a:t>
              </a:r>
              <a:r>
                <a:rPr lang="en-US" sz="1600" b="0" dirty="0" smtClean="0">
                  <a:solidFill>
                    <a:srgbClr val="C00000"/>
                  </a:solidFill>
                  <a:latin typeface="Courier New" pitchFamily="49" charset="0"/>
                  <a:cs typeface="Courier New" pitchFamily="49" charset="0"/>
                </a:rPr>
                <a:t>char</a:t>
              </a:r>
              <a:r>
                <a:rPr lang="en-US" sz="1600" b="0" dirty="0" smtClean="0">
                  <a:latin typeface="Courier New" pitchFamily="49" charset="0"/>
                  <a:cs typeface="Courier New" pitchFamily="49" charset="0"/>
                </a:rPr>
                <a:t> username[USERNAME_SIZE];</a:t>
              </a:r>
            </a:p>
            <a:p>
              <a:pPr algn="l">
                <a:lnSpc>
                  <a:spcPct val="100000"/>
                </a:lnSpc>
                <a:spcAft>
                  <a:spcPts val="0"/>
                </a:spcAft>
              </a:pPr>
              <a:r>
                <a:rPr lang="en-US" sz="1600" b="0" dirty="0" smtClean="0">
                  <a:latin typeface="Courier New" pitchFamily="49" charset="0"/>
                  <a:cs typeface="Courier New" pitchFamily="49" charset="0"/>
                </a:rPr>
                <a:t> 6     </a:t>
              </a:r>
              <a:r>
                <a:rPr lang="en-US" sz="1600" b="0" dirty="0" smtClean="0">
                  <a:solidFill>
                    <a:srgbClr val="C00000"/>
                  </a:solidFill>
                  <a:latin typeface="Courier New" pitchFamily="49" charset="0"/>
                  <a:cs typeface="Courier New" pitchFamily="49" charset="0"/>
                </a:rPr>
                <a:t>char</a:t>
              </a:r>
              <a:r>
                <a:rPr lang="en-US" sz="1600" b="0" dirty="0" smtClean="0">
                  <a:latin typeface="Courier New" pitchFamily="49" charset="0"/>
                  <a:cs typeface="Courier New" pitchFamily="49" charset="0"/>
                </a:rPr>
                <a:t> password[PASSWORD_SIZE];</a:t>
              </a:r>
            </a:p>
            <a:p>
              <a:pPr algn="l">
                <a:lnSpc>
                  <a:spcPct val="100000"/>
                </a:lnSpc>
                <a:spcAft>
                  <a:spcPts val="0"/>
                </a:spcAft>
              </a:pPr>
              <a:r>
                <a:rPr lang="en-US" sz="1600" b="0" dirty="0" smtClean="0">
                  <a:latin typeface="Courier New" pitchFamily="49" charset="0"/>
                  <a:cs typeface="Courier New" pitchFamily="49" charset="0"/>
                </a:rPr>
                <a:t> 7</a:t>
              </a:r>
            </a:p>
            <a:p>
              <a:pPr algn="l">
                <a:lnSpc>
                  <a:spcPct val="100000"/>
                </a:lnSpc>
                <a:spcAft>
                  <a:spcPts val="0"/>
                </a:spcAft>
              </a:pPr>
              <a:r>
                <a:rPr lang="en-US" sz="1600" b="0" dirty="0" smtClean="0">
                  <a:latin typeface="Courier New" pitchFamily="49" charset="0"/>
                  <a:cs typeface="Courier New" pitchFamily="49" charset="0"/>
                </a:rPr>
                <a:t> 8     </a:t>
              </a:r>
              <a:r>
                <a:rPr lang="en-US" sz="1600" b="0" dirty="0" smtClean="0">
                  <a:solidFill>
                    <a:srgbClr val="C00000"/>
                  </a:solidFill>
                  <a:latin typeface="Courier New" pitchFamily="49" charset="0"/>
                  <a:cs typeface="Courier New" pitchFamily="49" charset="0"/>
                </a:rPr>
                <a:t>while</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isValidUser</a:t>
              </a:r>
              <a:r>
                <a:rPr lang="en-US" sz="1600" b="0" dirty="0" smtClean="0">
                  <a:latin typeface="Courier New" pitchFamily="49" charset="0"/>
                  <a:cs typeface="Courier New" pitchFamily="49" charset="0"/>
                </a:rPr>
                <a:t> == 0)</a:t>
              </a:r>
            </a:p>
            <a:p>
              <a:pPr algn="l">
                <a:lnSpc>
                  <a:spcPct val="100000"/>
                </a:lnSpc>
                <a:spcAft>
                  <a:spcPts val="0"/>
                </a:spcAft>
              </a:pPr>
              <a:r>
                <a:rPr lang="en-US" sz="1600" b="0" dirty="0" smtClean="0">
                  <a:latin typeface="Courier New" pitchFamily="49" charset="0"/>
                  <a:cs typeface="Courier New" pitchFamily="49" charset="0"/>
                </a:rPr>
                <a:t> 9     {</a:t>
              </a:r>
            </a:p>
            <a:p>
              <a:pPr algn="l">
                <a:lnSpc>
                  <a:spcPct val="100000"/>
                </a:lnSpc>
                <a:spcAft>
                  <a:spcPts val="0"/>
                </a:spcAft>
              </a:pPr>
              <a:r>
                <a:rPr lang="en-US" sz="1600" b="0" dirty="0" smtClean="0">
                  <a:latin typeface="Courier New" pitchFamily="49" charset="0"/>
                  <a:cs typeface="Courier New" pitchFamily="49" charset="0"/>
                </a:rPr>
                <a:t>10       </a:t>
              </a:r>
              <a:r>
                <a:rPr lang="en-US" sz="1600" b="0" dirty="0" smtClean="0">
                  <a:solidFill>
                    <a:srgbClr val="C00000"/>
                  </a:solidFill>
                  <a:latin typeface="Courier New" pitchFamily="49" charset="0"/>
                  <a:cs typeface="Courier New" pitchFamily="49" charset="0"/>
                </a:rPr>
                <a:t>if</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getUserInput</a:t>
              </a:r>
              <a:r>
                <a:rPr lang="en-US"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username,USERNAME_SIZE</a:t>
              </a:r>
              <a:r>
                <a:rPr lang="en-US" sz="1600" b="0" dirty="0" smtClean="0">
                  <a:latin typeface="Courier New" pitchFamily="49" charset="0"/>
                  <a:cs typeface="Courier New" pitchFamily="49" charset="0"/>
                </a:rPr>
                <a:t>) == 0) error();</a:t>
              </a:r>
            </a:p>
            <a:p>
              <a:pPr algn="l">
                <a:lnSpc>
                  <a:spcPct val="100000"/>
                </a:lnSpc>
                <a:spcAft>
                  <a:spcPts val="0"/>
                </a:spcAft>
              </a:pPr>
              <a:r>
                <a:rPr lang="en-US" sz="1600" b="0" dirty="0" smtClean="0">
                  <a:latin typeface="Courier New" pitchFamily="49" charset="0"/>
                  <a:cs typeface="Courier New" pitchFamily="49" charset="0"/>
                </a:rPr>
                <a:t>11       </a:t>
              </a:r>
              <a:r>
                <a:rPr lang="en-US" sz="1600" b="0" dirty="0" smtClean="0">
                  <a:solidFill>
                    <a:srgbClr val="C00000"/>
                  </a:solidFill>
                  <a:latin typeface="Courier New" pitchFamily="49" charset="0"/>
                  <a:cs typeface="Courier New" pitchFamily="49" charset="0"/>
                </a:rPr>
                <a:t>if</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getUserInput</a:t>
              </a:r>
              <a:r>
                <a:rPr lang="en-US"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password,PASSWORD_SIZE</a:t>
              </a:r>
              <a:r>
                <a:rPr lang="en-US" sz="1600" b="0" dirty="0" smtClean="0">
                  <a:latin typeface="Courier New" pitchFamily="49" charset="0"/>
                  <a:cs typeface="Courier New" pitchFamily="49" charset="0"/>
                </a:rPr>
                <a:t>) == 0) error();</a:t>
              </a:r>
            </a:p>
            <a:p>
              <a:pPr algn="l">
                <a:lnSpc>
                  <a:spcPct val="100000"/>
                </a:lnSpc>
                <a:spcAft>
                  <a:spcPts val="0"/>
                </a:spcAft>
              </a:pPr>
              <a:r>
                <a:rPr lang="en-US" sz="1600" b="0" dirty="0" smtClean="0">
                  <a:latin typeface="Courier New" pitchFamily="49" charset="0"/>
                  <a:cs typeface="Courier New" pitchFamily="49" charset="0"/>
                </a:rPr>
                <a:t>12      </a:t>
              </a:r>
            </a:p>
            <a:p>
              <a:pPr algn="l">
                <a:lnSpc>
                  <a:spcPct val="100000"/>
                </a:lnSpc>
                <a:spcAft>
                  <a:spcPts val="0"/>
                </a:spcAft>
              </a:pPr>
              <a:r>
                <a:rPr lang="en-US" sz="1600" b="0" dirty="0" smtClean="0">
                  <a:latin typeface="Courier New" pitchFamily="49" charset="0"/>
                  <a:cs typeface="Courier New" pitchFamily="49" charset="0"/>
                </a:rPr>
                <a:t>13       </a:t>
              </a:r>
              <a:r>
                <a:rPr lang="en-US" sz="1600" b="0" dirty="0" err="1" smtClean="0">
                  <a:latin typeface="Courier New" pitchFamily="49" charset="0"/>
                  <a:cs typeface="Courier New" pitchFamily="49" charset="0"/>
                </a:rPr>
                <a:t>isValidUser</a:t>
              </a:r>
              <a:r>
                <a:rPr lang="en-US" sz="1600" b="0" dirty="0" smtClean="0">
                  <a:latin typeface="Courier New" pitchFamily="49" charset="0"/>
                  <a:cs typeface="Courier New" pitchFamily="49" charset="0"/>
                </a:rPr>
                <a:t> = </a:t>
              </a:r>
              <a:r>
                <a:rPr lang="en-US" sz="1600" b="0" dirty="0" err="1" smtClean="0">
                  <a:latin typeface="Courier New" pitchFamily="49" charset="0"/>
                  <a:cs typeface="Courier New" pitchFamily="49" charset="0"/>
                </a:rPr>
                <a:t>AuthenticateUser</a:t>
              </a:r>
              <a:r>
                <a:rPr lang="en-US" sz="1600" b="0" dirty="0" smtClean="0">
                  <a:latin typeface="Courier New" pitchFamily="49" charset="0"/>
                  <a:cs typeface="Courier New" pitchFamily="49" charset="0"/>
                </a:rPr>
                <a:t> (username, password);</a:t>
              </a:r>
            </a:p>
            <a:p>
              <a:pPr algn="l">
                <a:lnSpc>
                  <a:spcPct val="100000"/>
                </a:lnSpc>
                <a:spcAft>
                  <a:spcPts val="0"/>
                </a:spcAft>
              </a:pPr>
              <a:r>
                <a:rPr lang="en-US" sz="1600" b="0" dirty="0" smtClean="0">
                  <a:latin typeface="Courier New" pitchFamily="49" charset="0"/>
                  <a:cs typeface="Courier New" pitchFamily="49" charset="0"/>
                </a:rPr>
                <a:t>14     }</a:t>
              </a:r>
            </a:p>
            <a:p>
              <a:pPr algn="l">
                <a:lnSpc>
                  <a:spcPct val="100000"/>
                </a:lnSpc>
                <a:spcAft>
                  <a:spcPts val="0"/>
                </a:spcAft>
              </a:pPr>
              <a:r>
                <a:rPr lang="en-US" sz="1600" b="0" dirty="0" smtClean="0">
                  <a:latin typeface="Courier New" pitchFamily="49" charset="0"/>
                  <a:cs typeface="Courier New" pitchFamily="49" charset="0"/>
                </a:rPr>
                <a:t>15</a:t>
              </a:r>
            </a:p>
            <a:p>
              <a:pPr algn="l">
                <a:lnSpc>
                  <a:spcPct val="100000"/>
                </a:lnSpc>
                <a:spcAft>
                  <a:spcPts val="0"/>
                </a:spcAft>
              </a:pPr>
              <a:r>
                <a:rPr lang="en-US" sz="1600" b="0" dirty="0" smtClean="0">
                  <a:latin typeface="Courier New" pitchFamily="49" charset="0"/>
                  <a:cs typeface="Courier New" pitchFamily="49" charset="0"/>
                </a:rPr>
                <a:t>16     </a:t>
              </a:r>
              <a:r>
                <a:rPr lang="en-US" sz="1600" b="0" dirty="0" smtClean="0">
                  <a:solidFill>
                    <a:srgbClr val="C00000"/>
                  </a:solidFill>
                  <a:latin typeface="Courier New" pitchFamily="49" charset="0"/>
                  <a:cs typeface="Courier New" pitchFamily="49" charset="0"/>
                </a:rPr>
                <a:t>return</a:t>
              </a:r>
              <a:r>
                <a:rPr lang="en-US" sz="1600" b="0" dirty="0" smtClean="0">
                  <a:latin typeface="Courier New" pitchFamily="49" charset="0"/>
                  <a:cs typeface="Courier New" pitchFamily="49" charset="0"/>
                </a:rPr>
                <a:t>(SUCCESS);</a:t>
              </a:r>
            </a:p>
            <a:p>
              <a:pPr algn="l">
                <a:lnSpc>
                  <a:spcPct val="100000"/>
                </a:lnSpc>
                <a:spcAft>
                  <a:spcPts val="0"/>
                </a:spcAft>
              </a:pPr>
              <a:r>
                <a:rPr lang="en-US" sz="1600" b="0" dirty="0" smtClean="0">
                  <a:latin typeface="Courier New" pitchFamily="49" charset="0"/>
                  <a:cs typeface="Courier New" pitchFamily="49" charset="0"/>
                </a:rPr>
                <a:t>17   }</a:t>
              </a:r>
              <a:endParaRPr lang="en-US" sz="1600" b="0" dirty="0">
                <a:latin typeface="Courier New" pitchFamily="49" charset="0"/>
                <a:cs typeface="Courier New" pitchFamily="49" charset="0"/>
              </a:endParaRPr>
            </a:p>
          </p:txBody>
        </p:sp>
        <p:cxnSp>
          <p:nvCxnSpPr>
            <p:cNvPr id="9" name="Straight Connector 8"/>
            <p:cNvCxnSpPr/>
            <p:nvPr/>
          </p:nvCxnSpPr>
          <p:spPr bwMode="auto">
            <a:xfrm rot="5400000">
              <a:off x="-784282" y="2620272"/>
              <a:ext cx="4055853"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14" name="Content Placeholder 2"/>
          <p:cNvSpPr txBox="1">
            <a:spLocks/>
          </p:cNvSpPr>
          <p:nvPr/>
        </p:nvSpPr>
        <p:spPr>
          <a:xfrm>
            <a:off x="609600" y="5691336"/>
            <a:ext cx="7924800" cy="762000"/>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r>
              <a:rPr lang="en-US" sz="1600" smtClean="0"/>
              <a:t>The validateUser() method will continuously check for a valid username and password without any restriction on the number of authentication attempts made.</a:t>
            </a:r>
            <a:endParaRPr lang="en-US" sz="1600" dirty="0" smtClean="0">
              <a:latin typeface="Courier New" pitchFamily="49" charset="0"/>
              <a:cs typeface="Courier New" pitchFamily="49" charset="0"/>
            </a:endParaRP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a:t>
            </a:fld>
            <a:endParaRPr lang="ru-RU"/>
          </a:p>
        </p:txBody>
      </p:sp>
      <p:sp>
        <p:nvSpPr>
          <p:cNvPr id="14" name="Title 3"/>
          <p:cNvSpPr txBox="1">
            <a:spLocks/>
          </p:cNvSpPr>
          <p:nvPr/>
        </p:nvSpPr>
        <p:spPr>
          <a:xfrm>
            <a:off x="1370097" y="4420909"/>
            <a:ext cx="7772400" cy="1362075"/>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dirty="0" smtClean="0">
                <a:solidFill>
                  <a:schemeClr val="tx1"/>
                </a:solidFill>
                <a:latin typeface="Arial" panose="020B0604020202020204" pitchFamily="34" charset="0"/>
                <a:cs typeface="Arial" panose="020B0604020202020204" pitchFamily="34" charset="0"/>
              </a:rPr>
              <a:t>Introduction</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01190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30</a:t>
            </a:fld>
            <a:endParaRPr lang="ru-RU"/>
          </a:p>
        </p:txBody>
      </p:sp>
      <p:sp>
        <p:nvSpPr>
          <p:cNvPr id="7" name="Title 1"/>
          <p:cNvSpPr txBox="1">
            <a:spLocks/>
          </p:cNvSpPr>
          <p:nvPr/>
        </p:nvSpPr>
        <p:spPr>
          <a:xfrm>
            <a:off x="-13543" y="411556"/>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Secure Coding …</a:t>
            </a:r>
            <a:endParaRPr lang="en-US" sz="3200" dirty="0"/>
          </a:p>
        </p:txBody>
      </p:sp>
      <p:grpSp>
        <p:nvGrpSpPr>
          <p:cNvPr id="8" name="Group 11"/>
          <p:cNvGrpSpPr/>
          <p:nvPr/>
        </p:nvGrpSpPr>
        <p:grpSpPr>
          <a:xfrm>
            <a:off x="179512" y="1000406"/>
            <a:ext cx="8305800" cy="5205929"/>
            <a:chOff x="457200" y="1066800"/>
            <a:chExt cx="8153400" cy="5205929"/>
          </a:xfrm>
        </p:grpSpPr>
        <p:sp>
          <p:nvSpPr>
            <p:cNvPr id="9" name="Rounded Rectangle 5"/>
            <p:cNvSpPr/>
            <p:nvPr/>
          </p:nvSpPr>
          <p:spPr bwMode="auto">
            <a:xfrm>
              <a:off x="457200" y="1066800"/>
              <a:ext cx="8153400" cy="5205929"/>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600" b="0" dirty="0" smtClean="0">
                  <a:latin typeface="Courier New" pitchFamily="49" charset="0"/>
                  <a:cs typeface="Courier New" pitchFamily="49" charset="0"/>
                </a:rPr>
                <a:t>1</a:t>
              </a:r>
              <a:r>
                <a:rPr lang="en-US" sz="1600" b="0" dirty="0" smtClean="0">
                  <a:solidFill>
                    <a:schemeClr val="accent2">
                      <a:lumMod val="75000"/>
                    </a:schemeClr>
                  </a:solidFill>
                  <a:latin typeface="Courier New" pitchFamily="49" charset="0"/>
                  <a:cs typeface="Courier New" pitchFamily="49" charset="0"/>
                </a:rPr>
                <a:t>    </a:t>
              </a:r>
              <a:r>
                <a:rPr lang="en-US" sz="1600" b="0" dirty="0" err="1" smtClean="0">
                  <a:solidFill>
                    <a:srgbClr val="C00000"/>
                  </a:solidFill>
                  <a:latin typeface="Courier New" pitchFamily="49" charset="0"/>
                  <a:cs typeface="Courier New" pitchFamily="49" charset="0"/>
                </a:rPr>
                <a:t>int</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validateUser</a:t>
              </a:r>
              <a:r>
                <a:rPr lang="en-US" sz="1600" b="0" dirty="0" smtClean="0">
                  <a:latin typeface="Courier New" pitchFamily="49" charset="0"/>
                  <a:cs typeface="Courier New" pitchFamily="49" charset="0"/>
                </a:rPr>
                <a:t> (</a:t>
              </a:r>
              <a:r>
                <a:rPr lang="en-US" sz="1600" b="0" dirty="0" smtClean="0">
                  <a:solidFill>
                    <a:srgbClr val="C00000"/>
                  </a:solidFill>
                  <a:latin typeface="Courier New" pitchFamily="49" charset="0"/>
                  <a:cs typeface="Courier New" pitchFamily="49" charset="0"/>
                </a:rPr>
                <a:t>char</a:t>
              </a:r>
              <a:r>
                <a:rPr lang="en-US" sz="1600" b="0" dirty="0" smtClean="0">
                  <a:latin typeface="Courier New" pitchFamily="49" charset="0"/>
                  <a:cs typeface="Courier New" pitchFamily="49" charset="0"/>
                </a:rPr>
                <a:t> *host, </a:t>
              </a:r>
              <a:r>
                <a:rPr lang="en-US" sz="1600" b="0" dirty="0" err="1" smtClean="0">
                  <a:solidFill>
                    <a:srgbClr val="C00000"/>
                  </a:solidFill>
                  <a:latin typeface="Courier New" pitchFamily="49" charset="0"/>
                  <a:cs typeface="Courier New" pitchFamily="49" charset="0"/>
                </a:rPr>
                <a:t>int</a:t>
              </a:r>
              <a:r>
                <a:rPr lang="en-US" sz="1600" b="0" dirty="0" smtClean="0">
                  <a:latin typeface="Courier New" pitchFamily="49" charset="0"/>
                  <a:cs typeface="Courier New" pitchFamily="49" charset="0"/>
                </a:rPr>
                <a:t> port)</a:t>
              </a:r>
            </a:p>
            <a:p>
              <a:pPr algn="l">
                <a:lnSpc>
                  <a:spcPct val="100000"/>
                </a:lnSpc>
                <a:spcAft>
                  <a:spcPts val="0"/>
                </a:spcAft>
              </a:pPr>
              <a:r>
                <a:rPr lang="en-US" sz="1600" b="0" dirty="0" smtClean="0">
                  <a:latin typeface="Courier New" pitchFamily="49" charset="0"/>
                  <a:cs typeface="Courier New" pitchFamily="49" charset="0"/>
                </a:rPr>
                <a:t>2    {</a:t>
              </a:r>
            </a:p>
            <a:p>
              <a:pPr algn="l">
                <a:lnSpc>
                  <a:spcPct val="100000"/>
                </a:lnSpc>
                <a:spcAft>
                  <a:spcPts val="0"/>
                </a:spcAft>
              </a:pPr>
              <a:r>
                <a:rPr lang="en-US" sz="1600" b="0" dirty="0" smtClean="0">
                  <a:latin typeface="Courier New" pitchFamily="49" charset="0"/>
                  <a:cs typeface="Courier New" pitchFamily="49" charset="0"/>
                </a:rPr>
                <a:t>3      </a:t>
              </a:r>
              <a:r>
                <a:rPr lang="en-US" sz="1600" b="0" dirty="0" err="1" smtClean="0">
                  <a:solidFill>
                    <a:srgbClr val="C00000"/>
                  </a:solidFill>
                  <a:latin typeface="Courier New" pitchFamily="49" charset="0"/>
                  <a:cs typeface="Courier New" pitchFamily="49" charset="0"/>
                </a:rPr>
                <a:t>int</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isValidUser</a:t>
              </a:r>
              <a:r>
                <a:rPr lang="en-US" sz="1600" b="0" dirty="0" smtClean="0">
                  <a:latin typeface="Courier New" pitchFamily="49" charset="0"/>
                  <a:cs typeface="Courier New" pitchFamily="49" charset="0"/>
                </a:rPr>
                <a:t> = 0;</a:t>
              </a:r>
            </a:p>
            <a:p>
              <a:pPr algn="l">
                <a:lnSpc>
                  <a:spcPct val="100000"/>
                </a:lnSpc>
                <a:spcAft>
                  <a:spcPts val="0"/>
                </a:spcAft>
              </a:pPr>
              <a:r>
                <a:rPr lang="en-US" sz="1600" b="0" dirty="0" smtClean="0">
                  <a:latin typeface="Courier New" pitchFamily="49" charset="0"/>
                  <a:cs typeface="Courier New" pitchFamily="49" charset="0"/>
                </a:rPr>
                <a:t>4      </a:t>
              </a:r>
              <a:r>
                <a:rPr lang="en-US" sz="1600" b="1" dirty="0" err="1" smtClean="0">
                  <a:solidFill>
                    <a:srgbClr val="FF0000"/>
                  </a:solidFill>
                  <a:latin typeface="Courier New" pitchFamily="49" charset="0"/>
                  <a:cs typeface="Courier New" pitchFamily="49" charset="0"/>
                </a:rPr>
                <a:t>int</a:t>
              </a:r>
              <a:r>
                <a:rPr lang="en-US" sz="1600" dirty="0" smtClean="0">
                  <a:solidFill>
                    <a:srgbClr val="FF0000"/>
                  </a:solidFill>
                  <a:latin typeface="Courier New" pitchFamily="49" charset="0"/>
                  <a:cs typeface="Courier New" pitchFamily="49" charset="0"/>
                </a:rPr>
                <a:t> </a:t>
              </a:r>
              <a:r>
                <a:rPr lang="en-US" sz="1600" b="1" dirty="0" smtClean="0">
                  <a:latin typeface="Courier New" pitchFamily="49" charset="0"/>
                  <a:cs typeface="Courier New" pitchFamily="49" charset="0"/>
                </a:rPr>
                <a:t>count = 0</a:t>
              </a:r>
              <a:r>
                <a:rPr lang="en-US" sz="160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5</a:t>
              </a:r>
            </a:p>
            <a:p>
              <a:pPr algn="l">
                <a:lnSpc>
                  <a:spcPct val="100000"/>
                </a:lnSpc>
                <a:spcAft>
                  <a:spcPts val="0"/>
                </a:spcAft>
              </a:pPr>
              <a:r>
                <a:rPr lang="en-US" sz="1600" b="0" dirty="0" smtClean="0">
                  <a:latin typeface="Courier New" pitchFamily="49" charset="0"/>
                  <a:cs typeface="Courier New" pitchFamily="49" charset="0"/>
                </a:rPr>
                <a:t>6      </a:t>
              </a:r>
              <a:r>
                <a:rPr lang="en-US" sz="1600" b="0" dirty="0" smtClean="0">
                  <a:solidFill>
                    <a:srgbClr val="C00000"/>
                  </a:solidFill>
                  <a:latin typeface="Courier New" pitchFamily="49" charset="0"/>
                  <a:cs typeface="Courier New" pitchFamily="49" charset="0"/>
                </a:rPr>
                <a:t>char</a:t>
              </a:r>
              <a:r>
                <a:rPr lang="en-US" sz="1600" b="0" dirty="0" smtClean="0">
                  <a:latin typeface="Courier New" pitchFamily="49" charset="0"/>
                  <a:cs typeface="Courier New" pitchFamily="49" charset="0"/>
                </a:rPr>
                <a:t> username[USERNAME_SIZE];</a:t>
              </a:r>
            </a:p>
            <a:p>
              <a:pPr algn="l">
                <a:lnSpc>
                  <a:spcPct val="100000"/>
                </a:lnSpc>
                <a:spcAft>
                  <a:spcPts val="0"/>
                </a:spcAft>
              </a:pPr>
              <a:r>
                <a:rPr lang="en-US" sz="1600" b="0" dirty="0" smtClean="0">
                  <a:latin typeface="Courier New" pitchFamily="49" charset="0"/>
                  <a:cs typeface="Courier New" pitchFamily="49" charset="0"/>
                </a:rPr>
                <a:t>7      </a:t>
              </a:r>
              <a:r>
                <a:rPr lang="en-US" sz="1600" b="0" dirty="0" smtClean="0">
                  <a:solidFill>
                    <a:srgbClr val="C00000"/>
                  </a:solidFill>
                  <a:latin typeface="Courier New" pitchFamily="49" charset="0"/>
                  <a:cs typeface="Courier New" pitchFamily="49" charset="0"/>
                </a:rPr>
                <a:t>char</a:t>
              </a:r>
              <a:r>
                <a:rPr lang="en-US" sz="1600" b="0" dirty="0" smtClean="0">
                  <a:latin typeface="Courier New" pitchFamily="49" charset="0"/>
                  <a:cs typeface="Courier New" pitchFamily="49" charset="0"/>
                </a:rPr>
                <a:t> password[PASSWORD_SIZE];</a:t>
              </a:r>
            </a:p>
            <a:p>
              <a:pPr algn="l">
                <a:lnSpc>
                  <a:spcPct val="100000"/>
                </a:lnSpc>
                <a:spcAft>
                  <a:spcPts val="0"/>
                </a:spcAft>
              </a:pPr>
              <a:r>
                <a:rPr lang="en-US" sz="1600" b="0" dirty="0" smtClean="0">
                  <a:latin typeface="Courier New" pitchFamily="49" charset="0"/>
                  <a:cs typeface="Courier New" pitchFamily="49" charset="0"/>
                </a:rPr>
                <a:t>8</a:t>
              </a:r>
            </a:p>
            <a:p>
              <a:pPr algn="l">
                <a:lnSpc>
                  <a:spcPct val="100000"/>
                </a:lnSpc>
                <a:spcAft>
                  <a:spcPts val="0"/>
                </a:spcAft>
              </a:pPr>
              <a:r>
                <a:rPr lang="en-US" sz="1600" b="0" dirty="0" smtClean="0">
                  <a:latin typeface="Courier New" pitchFamily="49" charset="0"/>
                  <a:cs typeface="Courier New" pitchFamily="49" charset="0"/>
                </a:rPr>
                <a:t>9      </a:t>
              </a:r>
              <a:r>
                <a:rPr lang="en-US" sz="1600" b="0" dirty="0" smtClean="0">
                  <a:solidFill>
                    <a:srgbClr val="C00000"/>
                  </a:solidFill>
                  <a:latin typeface="Courier New" pitchFamily="49" charset="0"/>
                  <a:cs typeface="Courier New" pitchFamily="49" charset="0"/>
                </a:rPr>
                <a:t>while</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isValidUser</a:t>
              </a:r>
              <a:r>
                <a:rPr lang="en-US" sz="1600" b="0" dirty="0" smtClean="0">
                  <a:latin typeface="Courier New" pitchFamily="49" charset="0"/>
                  <a:cs typeface="Courier New" pitchFamily="49" charset="0"/>
                </a:rPr>
                <a:t> == 0) </a:t>
              </a:r>
              <a:r>
                <a:rPr lang="en-US" sz="1600" b="1" dirty="0" smtClean="0">
                  <a:latin typeface="Courier New" pitchFamily="49" charset="0"/>
                  <a:cs typeface="Courier New" pitchFamily="49" charset="0"/>
                </a:rPr>
                <a:t>&amp;&amp; (count &lt; MAX_ATTEMPTS)</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10     {</a:t>
              </a:r>
            </a:p>
            <a:p>
              <a:pPr algn="l">
                <a:lnSpc>
                  <a:spcPct val="100000"/>
                </a:lnSpc>
                <a:spcAft>
                  <a:spcPts val="0"/>
                </a:spcAft>
              </a:pPr>
              <a:r>
                <a:rPr lang="en-US" sz="1600" b="0" dirty="0" smtClean="0">
                  <a:latin typeface="Courier New" pitchFamily="49" charset="0"/>
                  <a:cs typeface="Courier New" pitchFamily="49" charset="0"/>
                </a:rPr>
                <a:t>11       </a:t>
              </a:r>
              <a:r>
                <a:rPr lang="en-US" sz="1600" b="0" dirty="0" smtClean="0">
                  <a:solidFill>
                    <a:srgbClr val="C00000"/>
                  </a:solidFill>
                  <a:latin typeface="Courier New" pitchFamily="49" charset="0"/>
                  <a:cs typeface="Courier New" pitchFamily="49" charset="0"/>
                </a:rPr>
                <a:t>if</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getUserInput</a:t>
              </a:r>
              <a:r>
                <a:rPr lang="en-US"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username,USERNAME_SIZE</a:t>
              </a:r>
              <a:r>
                <a:rPr lang="en-US" sz="1600" b="0" dirty="0" smtClean="0">
                  <a:latin typeface="Courier New" pitchFamily="49" charset="0"/>
                  <a:cs typeface="Courier New" pitchFamily="49" charset="0"/>
                </a:rPr>
                <a:t>) == 0) error();</a:t>
              </a:r>
            </a:p>
            <a:p>
              <a:pPr algn="l">
                <a:lnSpc>
                  <a:spcPct val="100000"/>
                </a:lnSpc>
                <a:spcAft>
                  <a:spcPts val="0"/>
                </a:spcAft>
              </a:pPr>
              <a:r>
                <a:rPr lang="en-US" sz="1600" b="0" dirty="0" smtClean="0">
                  <a:latin typeface="Courier New" pitchFamily="49" charset="0"/>
                  <a:cs typeface="Courier New" pitchFamily="49" charset="0"/>
                </a:rPr>
                <a:t>12       </a:t>
              </a:r>
              <a:r>
                <a:rPr lang="en-US" sz="1600" b="0" dirty="0" smtClean="0">
                  <a:solidFill>
                    <a:srgbClr val="C00000"/>
                  </a:solidFill>
                  <a:latin typeface="Courier New" pitchFamily="49" charset="0"/>
                  <a:cs typeface="Courier New" pitchFamily="49" charset="0"/>
                </a:rPr>
                <a:t>if</a:t>
              </a:r>
              <a:r>
                <a:rPr lang="en-US" sz="1600" b="0" dirty="0" smtClean="0">
                  <a:latin typeface="Courier New" pitchFamily="49" charset="0"/>
                  <a:cs typeface="Courier New" pitchFamily="49" charset="0"/>
                </a:rPr>
                <a:t> (</a:t>
              </a:r>
              <a:r>
                <a:rPr lang="en-US" sz="1600" b="0" dirty="0" err="1" smtClean="0">
                  <a:latin typeface="Courier New" pitchFamily="49" charset="0"/>
                  <a:cs typeface="Courier New" pitchFamily="49" charset="0"/>
                </a:rPr>
                <a:t>getUserInput</a:t>
              </a:r>
              <a:r>
                <a:rPr lang="en-US" sz="1600" b="0" dirty="0" smtClean="0">
                  <a:latin typeface="Courier New" pitchFamily="49" charset="0"/>
                  <a:cs typeface="Courier New" pitchFamily="49" charset="0"/>
                </a:rPr>
                <a:t>(</a:t>
              </a:r>
              <a:r>
                <a:rPr lang="en-US" sz="1600" b="0" dirty="0" err="1" smtClean="0">
                  <a:latin typeface="Courier New" pitchFamily="49" charset="0"/>
                  <a:cs typeface="Courier New" pitchFamily="49" charset="0"/>
                </a:rPr>
                <a:t>password,PASSWORD_SIZE</a:t>
              </a:r>
              <a:r>
                <a:rPr lang="en-US" sz="1600" b="0" dirty="0" smtClean="0">
                  <a:latin typeface="Courier New" pitchFamily="49" charset="0"/>
                  <a:cs typeface="Courier New" pitchFamily="49" charset="0"/>
                </a:rPr>
                <a:t>) == 0) error();</a:t>
              </a:r>
            </a:p>
            <a:p>
              <a:pPr algn="l">
                <a:lnSpc>
                  <a:spcPct val="100000"/>
                </a:lnSpc>
                <a:spcAft>
                  <a:spcPts val="0"/>
                </a:spcAft>
              </a:pPr>
              <a:r>
                <a:rPr lang="en-US" sz="1600" b="0" dirty="0" smtClean="0">
                  <a:latin typeface="Courier New" pitchFamily="49" charset="0"/>
                  <a:cs typeface="Courier New" pitchFamily="49" charset="0"/>
                </a:rPr>
                <a:t>13       </a:t>
              </a:r>
              <a:r>
                <a:rPr lang="en-US" sz="1600" b="0" dirty="0" err="1" smtClean="0">
                  <a:latin typeface="Courier New" pitchFamily="49" charset="0"/>
                  <a:cs typeface="Courier New" pitchFamily="49" charset="0"/>
                </a:rPr>
                <a:t>isValidUser</a:t>
              </a:r>
              <a:r>
                <a:rPr lang="en-US" sz="1600" b="0" dirty="0" smtClean="0">
                  <a:latin typeface="Courier New" pitchFamily="49" charset="0"/>
                  <a:cs typeface="Courier New" pitchFamily="49" charset="0"/>
                </a:rPr>
                <a:t> = </a:t>
              </a:r>
              <a:r>
                <a:rPr lang="en-US" sz="1600" b="0" dirty="0" err="1" smtClean="0">
                  <a:latin typeface="Courier New" pitchFamily="49" charset="0"/>
                  <a:cs typeface="Courier New" pitchFamily="49" charset="0"/>
                </a:rPr>
                <a:t>AuthenticateUser</a:t>
              </a:r>
              <a:r>
                <a:rPr lang="en-US" sz="1600" b="0" dirty="0" smtClean="0">
                  <a:latin typeface="Courier New" pitchFamily="49" charset="0"/>
                  <a:cs typeface="Courier New" pitchFamily="49" charset="0"/>
                </a:rPr>
                <a:t> (username, password);</a:t>
              </a:r>
            </a:p>
            <a:p>
              <a:pPr algn="l">
                <a:lnSpc>
                  <a:spcPct val="100000"/>
                </a:lnSpc>
                <a:spcAft>
                  <a:spcPts val="0"/>
                </a:spcAft>
              </a:pPr>
              <a:r>
                <a:rPr lang="en-US" sz="1600" b="0" dirty="0" smtClean="0">
                  <a:latin typeface="Courier New" pitchFamily="49" charset="0"/>
                  <a:cs typeface="Courier New" pitchFamily="49" charset="0"/>
                </a:rPr>
                <a:t>14       </a:t>
              </a:r>
              <a:r>
                <a:rPr lang="en-US" sz="1600" dirty="0" smtClean="0">
                  <a:solidFill>
                    <a:srgbClr val="FF0000"/>
                  </a:solidFill>
                  <a:latin typeface="Courier New" pitchFamily="49" charset="0"/>
                  <a:cs typeface="Courier New" pitchFamily="49" charset="0"/>
                </a:rPr>
                <a:t>count++;</a:t>
              </a:r>
            </a:p>
            <a:p>
              <a:pPr algn="l">
                <a:lnSpc>
                  <a:spcPct val="100000"/>
                </a:lnSpc>
                <a:spcAft>
                  <a:spcPts val="0"/>
                </a:spcAft>
              </a:pPr>
              <a:r>
                <a:rPr lang="en-US" sz="1600" b="0" dirty="0" smtClean="0">
                  <a:latin typeface="Courier New" pitchFamily="49" charset="0"/>
                  <a:cs typeface="Courier New" pitchFamily="49" charset="0"/>
                </a:rPr>
                <a:t>15     }</a:t>
              </a:r>
            </a:p>
            <a:p>
              <a:pPr algn="l">
                <a:lnSpc>
                  <a:spcPct val="100000"/>
                </a:lnSpc>
                <a:spcAft>
                  <a:spcPts val="0"/>
                </a:spcAft>
              </a:pPr>
              <a:r>
                <a:rPr lang="en-US" sz="1600" b="0" dirty="0" smtClean="0">
                  <a:latin typeface="Courier New" pitchFamily="49" charset="0"/>
                  <a:cs typeface="Courier New" pitchFamily="49" charset="0"/>
                </a:rPr>
                <a:t>16</a:t>
              </a:r>
            </a:p>
            <a:p>
              <a:pPr algn="l">
                <a:lnSpc>
                  <a:spcPct val="100000"/>
                </a:lnSpc>
                <a:spcAft>
                  <a:spcPts val="0"/>
                </a:spcAft>
              </a:pPr>
              <a:r>
                <a:rPr lang="en-US" sz="1600" b="0" dirty="0" smtClean="0">
                  <a:latin typeface="Courier New" pitchFamily="49" charset="0"/>
                  <a:cs typeface="Courier New" pitchFamily="49" charset="0"/>
                </a:rPr>
                <a:t>17     </a:t>
              </a:r>
              <a:r>
                <a:rPr lang="en-US" sz="1600" b="1" dirty="0" smtClean="0">
                  <a:solidFill>
                    <a:srgbClr val="FF0000"/>
                  </a:solidFill>
                  <a:latin typeface="Courier New" pitchFamily="49" charset="0"/>
                  <a:cs typeface="Courier New" pitchFamily="49" charset="0"/>
                </a:rPr>
                <a:t>if</a:t>
              </a:r>
              <a:r>
                <a:rPr lang="en-US" sz="1600" dirty="0" smtClean="0">
                  <a:solidFill>
                    <a:srgbClr val="FF0000"/>
                  </a:solidFill>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isValidUser</a:t>
              </a:r>
              <a:r>
                <a:rPr lang="en-US" sz="1600" dirty="0" smtClean="0">
                  <a:latin typeface="Courier New" pitchFamily="49" charset="0"/>
                  <a:cs typeface="Courier New" pitchFamily="49" charset="0"/>
                </a:rPr>
                <a:t>)</a:t>
              </a:r>
              <a:r>
                <a:rPr lang="en-US" sz="1600" b="0" dirty="0" smtClean="0">
                  <a:latin typeface="Courier New" pitchFamily="49" charset="0"/>
                  <a:cs typeface="Courier New" pitchFamily="49" charset="0"/>
                </a:rPr>
                <a:t> </a:t>
              </a:r>
              <a:r>
                <a:rPr lang="en-US" sz="1600" b="0" dirty="0" smtClean="0">
                  <a:solidFill>
                    <a:srgbClr val="C00000"/>
                  </a:solidFill>
                  <a:latin typeface="Courier New" pitchFamily="49" charset="0"/>
                  <a:cs typeface="Courier New" pitchFamily="49" charset="0"/>
                </a:rPr>
                <a:t>return</a:t>
              </a:r>
              <a:r>
                <a:rPr lang="en-US" sz="1600" b="0" dirty="0" smtClean="0">
                  <a:latin typeface="Courier New" pitchFamily="49" charset="0"/>
                  <a:cs typeface="Courier New" pitchFamily="49" charset="0"/>
                </a:rPr>
                <a:t>(SUCCESS);</a:t>
              </a:r>
            </a:p>
            <a:p>
              <a:pPr algn="l">
                <a:lnSpc>
                  <a:spcPct val="100000"/>
                </a:lnSpc>
                <a:spcAft>
                  <a:spcPts val="0"/>
                </a:spcAft>
              </a:pPr>
              <a:r>
                <a:rPr lang="en-US" sz="1600" b="0" dirty="0" smtClean="0">
                  <a:latin typeface="Courier New" pitchFamily="49" charset="0"/>
                  <a:cs typeface="Courier New" pitchFamily="49" charset="0"/>
                </a:rPr>
                <a:t>18     </a:t>
              </a:r>
              <a:r>
                <a:rPr lang="en-US" sz="1600" b="1" dirty="0" smtClean="0">
                  <a:solidFill>
                    <a:srgbClr val="FF0000"/>
                  </a:solidFill>
                  <a:latin typeface="Courier New" pitchFamily="49" charset="0"/>
                  <a:cs typeface="Courier New" pitchFamily="49" charset="0"/>
                </a:rPr>
                <a:t>else return</a:t>
              </a:r>
              <a:r>
                <a:rPr lang="en-US" sz="1600" dirty="0" smtClean="0">
                  <a:latin typeface="Courier New" pitchFamily="49" charset="0"/>
                  <a:cs typeface="Courier New" pitchFamily="49" charset="0"/>
                </a:rPr>
                <a:t>(</a:t>
              </a:r>
              <a:r>
                <a:rPr lang="en-US" sz="1600" b="1" dirty="0" smtClean="0">
                  <a:latin typeface="Courier New" pitchFamily="49" charset="0"/>
                  <a:cs typeface="Courier New" pitchFamily="49" charset="0"/>
                </a:rPr>
                <a:t>FAIL</a:t>
              </a:r>
              <a:r>
                <a:rPr lang="en-US" sz="160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19   }</a:t>
              </a:r>
              <a:endParaRPr lang="en-US" sz="1600" b="0" dirty="0">
                <a:latin typeface="Courier New" pitchFamily="49" charset="0"/>
                <a:cs typeface="Courier New" pitchFamily="49" charset="0"/>
              </a:endParaRPr>
            </a:p>
          </p:txBody>
        </p:sp>
        <p:cxnSp>
          <p:nvCxnSpPr>
            <p:cNvPr id="14" name="Straight Connector 6"/>
            <p:cNvCxnSpPr/>
            <p:nvPr/>
          </p:nvCxnSpPr>
          <p:spPr bwMode="auto">
            <a:xfrm rot="5400000">
              <a:off x="-1371599" y="3657601"/>
              <a:ext cx="5181601" cy="1"/>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31</a:t>
            </a:fld>
            <a:endParaRPr lang="ru-RU"/>
          </a:p>
        </p:txBody>
      </p:sp>
      <p:sp>
        <p:nvSpPr>
          <p:cNvPr id="7" name="Title 1"/>
          <p:cNvSpPr txBox="1">
            <a:spLocks/>
          </p:cNvSpPr>
          <p:nvPr/>
        </p:nvSpPr>
        <p:spPr>
          <a:xfrm>
            <a:off x="0" y="41854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smtClean="0"/>
              <a:t>Real World Example - eBay</a:t>
            </a:r>
            <a:endParaRPr lang="en-US" sz="3200" dirty="0"/>
          </a:p>
        </p:txBody>
      </p:sp>
      <p:sp>
        <p:nvSpPr>
          <p:cNvPr id="8" name="Content Placeholder 2"/>
          <p:cNvSpPr txBox="1">
            <a:spLocks/>
          </p:cNvSpPr>
          <p:nvPr/>
        </p:nvSpPr>
        <p:spPr>
          <a:xfrm>
            <a:off x="251520" y="1238228"/>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r>
              <a:rPr lang="en-US" sz="2000" dirty="0" smtClean="0">
                <a:latin typeface="Arial" panose="020B0604020202020204" pitchFamily="34" charset="0"/>
                <a:cs typeface="Arial" panose="020B0604020202020204" pitchFamily="34" charset="0"/>
              </a:rPr>
              <a:t>A famous example of this type of weakness being exploited is the eBay attack. eBay always displays the user id of the highest bidder. In the final minutes of the auction, one of the bidders could try to log in as the highest bidder three times. After three incorrect log in attempts, eBay password throttling would kick in and lock out the highest bidder's account for some time. An attacker could then make their own bid and their victim would not have a chance to place the counter bid because they would be locked out. Thus an attacker could win the auction.</a:t>
            </a:r>
          </a:p>
          <a:p>
            <a:pPr marL="0" indent="0">
              <a:spcAft>
                <a:spcPts val="0"/>
              </a:spcAft>
              <a:buFont typeface="Georgia" pitchFamily="18" charset="0"/>
              <a:buNone/>
            </a:pPr>
            <a:endParaRPr lang="en-US" sz="2000" dirty="0">
              <a:solidFill>
                <a:srgbClr val="FF0000"/>
              </a:solidFill>
              <a:latin typeface="Arial" panose="020B0604020202020204" pitchFamily="34" charset="0"/>
              <a:cs typeface="Arial" panose="020B0604020202020204" pitchFamily="34" charset="0"/>
            </a:endParaRPr>
          </a:p>
        </p:txBody>
      </p:sp>
      <p:pic>
        <p:nvPicPr>
          <p:cNvPr id="9" name="Picture 2" descr="http://internmonster.com/logo/ebay.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7504" y="5196826"/>
            <a:ext cx="2938730" cy="122324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3314278" y="4293096"/>
            <a:ext cx="4115229" cy="1323439"/>
          </a:xfrm>
          <a:prstGeom prst="rect">
            <a:avLst/>
          </a:prstGeom>
          <a:noFill/>
          <a:ln>
            <a:solidFill>
              <a:schemeClr val="tx1"/>
            </a:solidFill>
          </a:ln>
        </p:spPr>
        <p:txBody>
          <a:bodyPr wrap="none" rtlCol="0">
            <a:spAutoFit/>
          </a:bodyPr>
          <a:lstStyle/>
          <a:p>
            <a:pPr marL="0" indent="0" algn="l">
              <a:lnSpc>
                <a:spcPct val="100000"/>
              </a:lnSpc>
              <a:spcAft>
                <a:spcPts val="0"/>
              </a:spcAft>
              <a:buNone/>
            </a:pPr>
            <a:r>
              <a:rPr lang="en-US" dirty="0" smtClean="0">
                <a:solidFill>
                  <a:schemeClr val="tx2"/>
                </a:solidFill>
              </a:rPr>
              <a:t>Mitigations:</a:t>
            </a:r>
          </a:p>
          <a:p>
            <a:pPr marL="285750" indent="-285750" algn="l">
              <a:lnSpc>
                <a:spcPct val="100000"/>
              </a:lnSpc>
              <a:spcAft>
                <a:spcPts val="0"/>
              </a:spcAft>
              <a:buFont typeface="Wingdings" pitchFamily="2" charset="2"/>
              <a:buChar char="Ø"/>
            </a:pPr>
            <a:r>
              <a:rPr lang="en-US" sz="1600" b="0" dirty="0" smtClean="0">
                <a:solidFill>
                  <a:schemeClr val="tx2"/>
                </a:solidFill>
              </a:rPr>
              <a:t>Shorten the length of account lockout</a:t>
            </a:r>
          </a:p>
          <a:p>
            <a:pPr marL="285750" indent="-285750" algn="l">
              <a:lnSpc>
                <a:spcPct val="100000"/>
              </a:lnSpc>
              <a:spcAft>
                <a:spcPts val="0"/>
              </a:spcAft>
              <a:buFont typeface="Wingdings" pitchFamily="2" charset="2"/>
              <a:buChar char="Ø"/>
            </a:pPr>
            <a:r>
              <a:rPr lang="en-US" sz="1600" b="0" dirty="0" smtClean="0">
                <a:solidFill>
                  <a:schemeClr val="tx2"/>
                </a:solidFill>
              </a:rPr>
              <a:t>Don't show who the highest bidder is</a:t>
            </a:r>
          </a:p>
          <a:p>
            <a:pPr marL="285750" indent="-285750" algn="l">
              <a:lnSpc>
                <a:spcPct val="100000"/>
              </a:lnSpc>
              <a:spcAft>
                <a:spcPts val="0"/>
              </a:spcAft>
              <a:buFont typeface="Wingdings" pitchFamily="2" charset="2"/>
              <a:buChar char="Ø"/>
            </a:pPr>
            <a:r>
              <a:rPr lang="en-US" sz="1600" b="0" dirty="0" smtClean="0">
                <a:solidFill>
                  <a:schemeClr val="tx2"/>
                </a:solidFill>
              </a:rPr>
              <a:t>Don't expose user id, only expose name</a:t>
            </a:r>
          </a:p>
          <a:p>
            <a:pPr marL="742950" lvl="1" indent="-285750" algn="l">
              <a:lnSpc>
                <a:spcPct val="100000"/>
              </a:lnSpc>
              <a:spcAft>
                <a:spcPts val="0"/>
              </a:spcAft>
              <a:buFont typeface="Courier New" pitchFamily="49" charset="0"/>
              <a:buChar char="o"/>
            </a:pPr>
            <a:r>
              <a:rPr lang="en-US" sz="1400" b="0" dirty="0">
                <a:solidFill>
                  <a:schemeClr val="tx2"/>
                </a:solidFill>
              </a:rPr>
              <a:t>N</a:t>
            </a:r>
            <a:r>
              <a:rPr lang="en-US" sz="1400" b="0" dirty="0" smtClean="0">
                <a:solidFill>
                  <a:schemeClr val="tx2"/>
                </a:solidFill>
              </a:rPr>
              <a:t>ame should never be used as a key</a:t>
            </a:r>
            <a:endParaRPr lang="en-US" sz="1400" b="0" dirty="0">
              <a:solidFill>
                <a:schemeClr val="tx2"/>
              </a:solidFill>
            </a:endParaRP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32</a:t>
            </a:fld>
            <a:endParaRPr lang="ru-RU"/>
          </a:p>
        </p:txBody>
      </p:sp>
      <p:sp>
        <p:nvSpPr>
          <p:cNvPr id="7" name="Title 1"/>
          <p:cNvSpPr txBox="1">
            <a:spLocks/>
          </p:cNvSpPr>
          <p:nvPr/>
        </p:nvSpPr>
        <p:spPr>
          <a:xfrm>
            <a:off x="0" y="420983"/>
            <a:ext cx="781236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Authentication Words to Live By: #3</a:t>
            </a:r>
            <a:br>
              <a:rPr lang="en-US" sz="3200" dirty="0" smtClean="0"/>
            </a:br>
            <a:endParaRPr lang="en-US" sz="3200" dirty="0"/>
          </a:p>
        </p:txBody>
      </p:sp>
      <p:sp>
        <p:nvSpPr>
          <p:cNvPr id="8" name="Horizontal Scroll 6"/>
          <p:cNvSpPr/>
          <p:nvPr/>
        </p:nvSpPr>
        <p:spPr bwMode="auto">
          <a:xfrm>
            <a:off x="213127" y="1060286"/>
            <a:ext cx="63246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“Forgot my password” functionality can be a problem</a:t>
            </a:r>
          </a:p>
        </p:txBody>
      </p:sp>
      <p:sp>
        <p:nvSpPr>
          <p:cNvPr id="9" name="Content Placeholder 2"/>
          <p:cNvSpPr txBox="1">
            <a:spLocks/>
          </p:cNvSpPr>
          <p:nvPr/>
        </p:nvSpPr>
        <p:spPr>
          <a:xfrm>
            <a:off x="22816" y="1082593"/>
            <a:ext cx="7295976" cy="4010380"/>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CWE-640: Weak Password Recovery Mechanism for Forgotten Password</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smtClean="0">
                <a:solidFill>
                  <a:schemeClr val="tx1"/>
                </a:solidFill>
                <a:latin typeface="Arial" panose="020B0604020202020204" pitchFamily="34" charset="0"/>
                <a:cs typeface="Arial" panose="020B0604020202020204" pitchFamily="34" charset="0"/>
              </a:rPr>
              <a:t>The software contains a mechanism for users to recover or change their passwords without knowing the original password, but the mechanism is weak.</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33</a:t>
            </a:fld>
            <a:endParaRPr lang="ru-RU"/>
          </a:p>
        </p:txBody>
      </p:sp>
      <p:sp>
        <p:nvSpPr>
          <p:cNvPr id="7" name="Title 1"/>
          <p:cNvSpPr txBox="1">
            <a:spLocks/>
          </p:cNvSpPr>
          <p:nvPr/>
        </p:nvSpPr>
        <p:spPr>
          <a:xfrm>
            <a:off x="0"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smtClean="0"/>
              <a:t>Password Reset – Exploit Demo</a:t>
            </a:r>
            <a:endParaRPr lang="en-US" sz="3200" dirty="0"/>
          </a:p>
        </p:txBody>
      </p:sp>
      <p:sp>
        <p:nvSpPr>
          <p:cNvPr id="8" name="TextBox 7"/>
          <p:cNvSpPr txBox="1"/>
          <p:nvPr/>
        </p:nvSpPr>
        <p:spPr>
          <a:xfrm>
            <a:off x="1268020" y="1041231"/>
            <a:ext cx="2950359" cy="369332"/>
          </a:xfrm>
          <a:prstGeom prst="rect">
            <a:avLst/>
          </a:prstGeom>
          <a:noFill/>
        </p:spPr>
        <p:txBody>
          <a:bodyPr wrap="none" rtlCol="0">
            <a:spAutoFit/>
          </a:bodyPr>
          <a:lstStyle/>
          <a:p>
            <a:r>
              <a:rPr lang="en-US" b="1" dirty="0" smtClean="0"/>
              <a:t>Open Source Tool: Hydra</a:t>
            </a:r>
            <a:endParaRPr lang="en-US" b="1" dirty="0"/>
          </a:p>
        </p:txBody>
      </p:sp>
      <p:pic>
        <p:nvPicPr>
          <p:cNvPr id="9" name="Picture 3"/>
          <p:cNvPicPr>
            <a:picLocks noChangeAspect="1" noChangeArrowheads="1"/>
          </p:cNvPicPr>
          <p:nvPr/>
        </p:nvPicPr>
        <p:blipFill rotWithShape="1">
          <a:blip r:embed="rId7" cstate="print"/>
          <a:srcRect r="2555"/>
          <a:stretch/>
        </p:blipFill>
        <p:spPr bwMode="auto">
          <a:xfrm>
            <a:off x="539552" y="1483022"/>
            <a:ext cx="5569017" cy="3961793"/>
          </a:xfrm>
          <a:prstGeom prst="rect">
            <a:avLst/>
          </a:prstGeom>
          <a:noFill/>
          <a:ln w="9525">
            <a:noFill/>
            <a:miter lim="800000"/>
            <a:headEnd/>
            <a:tailEnd/>
          </a:ln>
        </p:spPr>
      </p:pic>
      <p:sp>
        <p:nvSpPr>
          <p:cNvPr id="14" name="TextBox 13"/>
          <p:cNvSpPr txBox="1"/>
          <p:nvPr/>
        </p:nvSpPr>
        <p:spPr>
          <a:xfrm>
            <a:off x="251520" y="5721819"/>
            <a:ext cx="6545382" cy="369332"/>
          </a:xfrm>
          <a:prstGeom prst="rect">
            <a:avLst/>
          </a:prstGeom>
          <a:noFill/>
        </p:spPr>
        <p:txBody>
          <a:bodyPr wrap="none" rtlCol="0">
            <a:spAutoFit/>
          </a:bodyPr>
          <a:lstStyle/>
          <a:p>
            <a:r>
              <a:rPr lang="en-US" b="1" dirty="0" smtClean="0"/>
              <a:t>Password reset is just a login – we can use the same tool!</a:t>
            </a:r>
            <a:endParaRPr lang="en-US" b="1" dirty="0"/>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34</a:t>
            </a:fld>
            <a:endParaRPr lang="ru-RU"/>
          </a:p>
        </p:txBody>
      </p:sp>
      <p:sp>
        <p:nvSpPr>
          <p:cNvPr id="7" name="Title 1"/>
          <p:cNvSpPr txBox="1">
            <a:spLocks/>
          </p:cNvSpPr>
          <p:nvPr/>
        </p:nvSpPr>
        <p:spPr>
          <a:xfrm>
            <a:off x="0" y="388775"/>
            <a:ext cx="9027102"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Real World Example – Yahoo!</a:t>
            </a:r>
            <a:endParaRPr lang="en-US" sz="3200" dirty="0"/>
          </a:p>
        </p:txBody>
      </p:sp>
      <p:sp>
        <p:nvSpPr>
          <p:cNvPr id="8" name="TextBox 7"/>
          <p:cNvSpPr txBox="1"/>
          <p:nvPr/>
        </p:nvSpPr>
        <p:spPr>
          <a:xfrm>
            <a:off x="258475" y="976293"/>
            <a:ext cx="4267200" cy="1451679"/>
          </a:xfrm>
          <a:prstGeom prst="rect">
            <a:avLst/>
          </a:prstGeom>
          <a:noFill/>
        </p:spPr>
        <p:txBody>
          <a:bodyPr wrap="square" rtlCol="0">
            <a:spAutoFit/>
          </a:bodyPr>
          <a:lstStyle/>
          <a:p>
            <a:pPr algn="l">
              <a:spcAft>
                <a:spcPts val="200"/>
              </a:spcAft>
            </a:pPr>
            <a:r>
              <a:rPr lang="en-US" sz="1600" b="0" dirty="0" smtClean="0"/>
              <a:t>Yahoo! email used three security questions:</a:t>
            </a:r>
          </a:p>
          <a:p>
            <a:pPr marL="342900" indent="-342900" algn="l">
              <a:spcAft>
                <a:spcPts val="200"/>
              </a:spcAft>
              <a:buFont typeface="+mj-lt"/>
              <a:buAutoNum type="arabicPeriod"/>
            </a:pPr>
            <a:r>
              <a:rPr lang="en-US" sz="1600" b="0" dirty="0" smtClean="0"/>
              <a:t>Birthday</a:t>
            </a:r>
          </a:p>
          <a:p>
            <a:pPr marL="342900" indent="-342900" algn="l">
              <a:spcAft>
                <a:spcPts val="200"/>
              </a:spcAft>
              <a:buFont typeface="+mj-lt"/>
              <a:buAutoNum type="arabicPeriod"/>
            </a:pPr>
            <a:r>
              <a:rPr lang="en-US" sz="1600" b="0" dirty="0" smtClean="0"/>
              <a:t>Zip code</a:t>
            </a:r>
          </a:p>
          <a:p>
            <a:pPr marL="342900" indent="-342900" algn="l">
              <a:spcAft>
                <a:spcPts val="200"/>
              </a:spcAft>
              <a:buFont typeface="+mj-lt"/>
              <a:buAutoNum type="arabicPeriod"/>
            </a:pPr>
            <a:r>
              <a:rPr lang="en-US" sz="1600" b="0" dirty="0" smtClean="0"/>
              <a:t>Where she met her husband</a:t>
            </a:r>
            <a:endParaRPr lang="en-US" sz="1600" b="0" dirty="0"/>
          </a:p>
        </p:txBody>
      </p:sp>
      <p:pic>
        <p:nvPicPr>
          <p:cNvPr id="9" name="Picture 2"/>
          <p:cNvPicPr>
            <a:picLocks noChangeAspect="1" noChangeArrowheads="1"/>
          </p:cNvPicPr>
          <p:nvPr/>
        </p:nvPicPr>
        <p:blipFill>
          <a:blip r:embed="rId7" cstate="print"/>
          <a:srcRect/>
          <a:stretch>
            <a:fillRect/>
          </a:stretch>
        </p:blipFill>
        <p:spPr bwMode="auto">
          <a:xfrm>
            <a:off x="250160" y="2380052"/>
            <a:ext cx="7620000" cy="1447800"/>
          </a:xfrm>
          <a:prstGeom prst="rect">
            <a:avLst/>
          </a:prstGeom>
          <a:noFill/>
          <a:ln w="12700" cap="flat" cmpd="sng">
            <a:noFill/>
            <a:prstDash val="solid"/>
            <a:miter lim="800000"/>
            <a:headEnd/>
            <a:tailEnd/>
          </a:ln>
        </p:spPr>
      </p:pic>
      <p:sp>
        <p:nvSpPr>
          <p:cNvPr id="14" name="Frame 6"/>
          <p:cNvSpPr/>
          <p:nvPr/>
        </p:nvSpPr>
        <p:spPr bwMode="auto">
          <a:xfrm>
            <a:off x="4438723" y="3212976"/>
            <a:ext cx="3419633" cy="228600"/>
          </a:xfrm>
          <a:prstGeom prst="frame">
            <a:avLst/>
          </a:prstGeom>
          <a:solidFill>
            <a:schemeClr val="accent2">
              <a:lumMod val="50000"/>
            </a:schemeClr>
          </a:solid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Frame 7"/>
          <p:cNvSpPr/>
          <p:nvPr/>
        </p:nvSpPr>
        <p:spPr bwMode="auto">
          <a:xfrm>
            <a:off x="250160" y="3352800"/>
            <a:ext cx="3962400" cy="304800"/>
          </a:xfrm>
          <a:prstGeom prst="frame">
            <a:avLst/>
          </a:prstGeom>
          <a:solidFill>
            <a:schemeClr val="accent2">
              <a:lumMod val="50000"/>
            </a:schemeClr>
          </a:solid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6" name="Picture 4"/>
          <p:cNvPicPr>
            <a:picLocks noChangeAspect="1" noChangeArrowheads="1"/>
          </p:cNvPicPr>
          <p:nvPr/>
        </p:nvPicPr>
        <p:blipFill>
          <a:blip r:embed="rId8" cstate="print"/>
          <a:srcRect/>
          <a:stretch>
            <a:fillRect/>
          </a:stretch>
        </p:blipFill>
        <p:spPr bwMode="auto">
          <a:xfrm>
            <a:off x="467544" y="4190999"/>
            <a:ext cx="5981700" cy="1343025"/>
          </a:xfrm>
          <a:prstGeom prst="rect">
            <a:avLst/>
          </a:prstGeom>
          <a:noFill/>
          <a:ln w="12700" cap="flat" cmpd="sng">
            <a:noFill/>
            <a:prstDash val="solid"/>
            <a:miter lim="800000"/>
            <a:headEnd/>
            <a:tailEnd/>
          </a:ln>
        </p:spPr>
      </p:pic>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35</a:t>
            </a:fld>
            <a:endParaRPr lang="ru-RU"/>
          </a:p>
        </p:txBody>
      </p:sp>
      <p:sp>
        <p:nvSpPr>
          <p:cNvPr id="7" name="Title 1"/>
          <p:cNvSpPr txBox="1">
            <a:spLocks/>
          </p:cNvSpPr>
          <p:nvPr/>
        </p:nvSpPr>
        <p:spPr>
          <a:xfrm>
            <a:off x="-946" y="32383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smtClean="0"/>
              <a:t>Real World Example – Apple iForgot</a:t>
            </a:r>
            <a:endParaRPr lang="en-US" sz="3200" dirty="0"/>
          </a:p>
        </p:txBody>
      </p:sp>
      <p:sp>
        <p:nvSpPr>
          <p:cNvPr id="8" name="Content Placeholder 2"/>
          <p:cNvSpPr txBox="1">
            <a:spLocks/>
          </p:cNvSpPr>
          <p:nvPr/>
        </p:nvSpPr>
        <p:spPr>
          <a:xfrm>
            <a:off x="102596" y="1484784"/>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25780" indent="-342900">
              <a:buFont typeface="+mj-lt"/>
              <a:buAutoNum type="arabicPeriod"/>
            </a:pPr>
            <a:r>
              <a:rPr lang="en-US" sz="1800" dirty="0" smtClean="0"/>
              <a:t>iforgot.apple.com – enter Apple ID</a:t>
            </a:r>
          </a:p>
          <a:p>
            <a:pPr marL="457200" indent="-274320">
              <a:buFont typeface="+mj-lt"/>
              <a:buAutoNum type="arabicPeriod"/>
            </a:pPr>
            <a:r>
              <a:rPr lang="en-US" sz="1800" dirty="0" smtClean="0"/>
              <a:t>Select authentication method – “answer security questions”</a:t>
            </a:r>
          </a:p>
          <a:p>
            <a:pPr marL="457200" indent="-274320">
              <a:buFont typeface="+mj-lt"/>
              <a:buAutoNum type="arabicPeriod"/>
            </a:pPr>
            <a:r>
              <a:rPr lang="en-US" sz="1800" dirty="0" smtClean="0"/>
              <a:t>Enter date of birth</a:t>
            </a:r>
          </a:p>
          <a:p>
            <a:pPr marL="457200" indent="-274320">
              <a:buFont typeface="+mj-lt"/>
              <a:buAutoNum type="arabicPeriod"/>
            </a:pPr>
            <a:r>
              <a:rPr lang="en-US" sz="1800" dirty="0" smtClean="0"/>
              <a:t>Answer two security questions</a:t>
            </a:r>
          </a:p>
          <a:p>
            <a:pPr marL="457200" indent="-274320">
              <a:buFont typeface="+mj-lt"/>
              <a:buAutoNum type="arabicPeriod"/>
            </a:pPr>
            <a:r>
              <a:rPr lang="en-US" sz="1800" dirty="0" smtClean="0"/>
              <a:t>Enter new password</a:t>
            </a:r>
          </a:p>
          <a:p>
            <a:pPr marL="457200" indent="-274320">
              <a:buFont typeface="+mj-lt"/>
              <a:buAutoNum type="arabicPeriod"/>
            </a:pPr>
            <a:r>
              <a:rPr lang="en-US" sz="1800" dirty="0" smtClean="0"/>
              <a:t>Password is reset</a:t>
            </a:r>
          </a:p>
          <a:p>
            <a:pPr marL="0" indent="0">
              <a:spcAft>
                <a:spcPts val="0"/>
              </a:spcAft>
              <a:buFont typeface="Georgia" pitchFamily="18" charset="0"/>
              <a:buNone/>
            </a:pPr>
            <a:endParaRPr lang="en-US" sz="1400" dirty="0" smtClean="0"/>
          </a:p>
          <a:p>
            <a:pPr marL="0" indent="0">
              <a:spcAft>
                <a:spcPts val="0"/>
              </a:spcAft>
              <a:buFont typeface="Georgia" pitchFamily="18" charset="0"/>
              <a:buNone/>
            </a:pPr>
            <a:r>
              <a:rPr lang="en-US" sz="1800" dirty="0" smtClean="0"/>
              <a:t>Knowing someone’s Apple ID and DOB would</a:t>
            </a:r>
            <a:br>
              <a:rPr lang="en-US" sz="1800" dirty="0" smtClean="0"/>
            </a:br>
            <a:r>
              <a:rPr lang="en-US" sz="1800" dirty="0" smtClean="0"/>
              <a:t>allow construction of the URL after step #5.</a:t>
            </a:r>
          </a:p>
          <a:p>
            <a:pPr marL="0" indent="0">
              <a:spcAft>
                <a:spcPts val="0"/>
              </a:spcAft>
              <a:buFont typeface="Georgia" pitchFamily="18" charset="0"/>
              <a:buNone/>
            </a:pPr>
            <a:endParaRPr lang="en-US" sz="800" dirty="0" smtClean="0"/>
          </a:p>
          <a:p>
            <a:pPr marL="0" indent="0">
              <a:spcAft>
                <a:spcPts val="0"/>
              </a:spcAft>
              <a:buFont typeface="Georgia" pitchFamily="18" charset="0"/>
              <a:buNone/>
            </a:pPr>
            <a:r>
              <a:rPr lang="en-US" sz="1800" dirty="0" smtClean="0"/>
              <a:t>                                --------</a:t>
            </a:r>
          </a:p>
          <a:p>
            <a:pPr marL="0" indent="0">
              <a:spcAft>
                <a:spcPts val="0"/>
              </a:spcAft>
              <a:buFont typeface="Georgia" pitchFamily="18" charset="0"/>
              <a:buNone/>
            </a:pPr>
            <a:endParaRPr lang="en-US" sz="800" dirty="0" smtClean="0"/>
          </a:p>
          <a:p>
            <a:pPr marL="0" indent="0">
              <a:spcAft>
                <a:spcPts val="0"/>
              </a:spcAft>
              <a:buFont typeface="Georgia" pitchFamily="18" charset="0"/>
              <a:buNone/>
            </a:pPr>
            <a:r>
              <a:rPr lang="en-US" sz="1600" dirty="0" smtClean="0"/>
              <a:t>The exploit was published on the day that Apple launched two-factor authentication for Apple ID accounts, which would have prevented the attack for anyone that had enabled it. Once activated, the feature replaces the security question based verification with a 4-digit code sent to the user's mobile device</a:t>
            </a:r>
            <a:endParaRPr lang="en-US" sz="1600" dirty="0"/>
          </a:p>
        </p:txBody>
      </p:sp>
      <p:pic>
        <p:nvPicPr>
          <p:cNvPr id="9" name="Picture 4"/>
          <p:cNvPicPr>
            <a:picLocks noChangeAspect="1"/>
          </p:cNvPicPr>
          <p:nvPr/>
        </p:nvPicPr>
        <p:blipFill>
          <a:blip r:embed="rId7"/>
          <a:stretch>
            <a:fillRect/>
          </a:stretch>
        </p:blipFill>
        <p:spPr>
          <a:xfrm>
            <a:off x="5596426" y="2420888"/>
            <a:ext cx="2734442" cy="2116987"/>
          </a:xfrm>
          <a:prstGeom prst="rect">
            <a:avLst/>
          </a:prstGeom>
          <a:effectLst>
            <a:softEdge rad="63500"/>
          </a:effectLst>
        </p:spPr>
      </p:pic>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36</a:t>
            </a:fld>
            <a:endParaRPr lang="ru-RU"/>
          </a:p>
        </p:txBody>
      </p:sp>
      <p:sp>
        <p:nvSpPr>
          <p:cNvPr id="7" name="Title 1"/>
          <p:cNvSpPr txBox="1">
            <a:spLocks/>
          </p:cNvSpPr>
          <p:nvPr/>
        </p:nvSpPr>
        <p:spPr>
          <a:xfrm>
            <a:off x="30741" y="403781"/>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smtClean="0"/>
              <a:t>Secure Coding …</a:t>
            </a:r>
            <a:endParaRPr lang="en-US" sz="3200" dirty="0"/>
          </a:p>
        </p:txBody>
      </p:sp>
      <p:sp>
        <p:nvSpPr>
          <p:cNvPr id="8" name="Content Placeholder 2"/>
          <p:cNvSpPr txBox="1">
            <a:spLocks/>
          </p:cNvSpPr>
          <p:nvPr/>
        </p:nvSpPr>
        <p:spPr>
          <a:xfrm>
            <a:off x="30741" y="1247802"/>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Make sure any security question is hard to guess and hard to find the answer.</a:t>
            </a:r>
          </a:p>
          <a:p>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The system must only email the new password to the email account of the user resetting their password.</a:t>
            </a:r>
          </a:p>
          <a:p>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Assign a new temporary password rather than revealing the original password and force the user to set a new one.</a:t>
            </a:r>
          </a:p>
          <a:p>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Consider throttling the rate of password resets so that a legitimate user can not be denied service by an attacker that tries to recover the password in a rapid succession.</a:t>
            </a:r>
          </a:p>
        </p:txBody>
      </p:sp>
      <p:cxnSp>
        <p:nvCxnSpPr>
          <p:cNvPr id="9" name="Straight Connector 6"/>
          <p:cNvCxnSpPr/>
          <p:nvPr/>
        </p:nvCxnSpPr>
        <p:spPr bwMode="auto">
          <a:xfrm flipV="1">
            <a:off x="179512" y="1700808"/>
            <a:ext cx="7696200" cy="457200"/>
          </a:xfrm>
          <a:prstGeom prst="line">
            <a:avLst/>
          </a:prstGeom>
          <a:solidFill>
            <a:srgbClr val="FFCC99"/>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37</a:t>
            </a:fld>
            <a:endParaRPr lang="ru-RU"/>
          </a:p>
        </p:txBody>
      </p:sp>
      <p:sp>
        <p:nvSpPr>
          <p:cNvPr id="7" name="Title 1"/>
          <p:cNvSpPr txBox="1">
            <a:spLocks/>
          </p:cNvSpPr>
          <p:nvPr/>
        </p:nvSpPr>
        <p:spPr>
          <a:xfrm>
            <a:off x="0" y="304783"/>
            <a:ext cx="7740352"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Authentication Words to Live By: #4</a:t>
            </a:r>
            <a:br>
              <a:rPr lang="en-US" sz="3200" dirty="0" smtClean="0"/>
            </a:br>
            <a:endParaRPr lang="en-US" sz="3200" dirty="0"/>
          </a:p>
        </p:txBody>
      </p:sp>
      <p:sp>
        <p:nvSpPr>
          <p:cNvPr id="8" name="Horizontal Scroll 6"/>
          <p:cNvSpPr/>
          <p:nvPr/>
        </p:nvSpPr>
        <p:spPr bwMode="auto">
          <a:xfrm>
            <a:off x="395536" y="915890"/>
            <a:ext cx="64008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For web applications, use and enforce POST method</a:t>
            </a:r>
          </a:p>
        </p:txBody>
      </p:sp>
      <p:sp>
        <p:nvSpPr>
          <p:cNvPr id="9" name="Content Placeholder 2"/>
          <p:cNvSpPr txBox="1">
            <a:spLocks/>
          </p:cNvSpPr>
          <p:nvPr/>
        </p:nvSpPr>
        <p:spPr>
          <a:xfrm>
            <a:off x="179512" y="967115"/>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CWE-598: Information Leak Through Query Strings in GET Request</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smtClean="0">
                <a:solidFill>
                  <a:schemeClr val="tx1"/>
                </a:solidFill>
                <a:latin typeface="Arial" panose="020B0604020202020204" pitchFamily="34" charset="0"/>
                <a:cs typeface="Arial" panose="020B0604020202020204" pitchFamily="34" charset="0"/>
              </a:rPr>
              <a:t>The web application uses the GET method to process requests that contain sensitive information, which can expose that information through the browser's history, </a:t>
            </a:r>
            <a:r>
              <a:rPr lang="en-US" sz="1800" dirty="0" err="1" smtClean="0">
                <a:solidFill>
                  <a:schemeClr val="tx1"/>
                </a:solidFill>
                <a:latin typeface="Arial" panose="020B0604020202020204" pitchFamily="34" charset="0"/>
                <a:cs typeface="Arial" panose="020B0604020202020204" pitchFamily="34" charset="0"/>
              </a:rPr>
              <a:t>referers</a:t>
            </a:r>
            <a:r>
              <a:rPr lang="en-US" sz="1800" dirty="0" smtClean="0">
                <a:solidFill>
                  <a:schemeClr val="tx1"/>
                </a:solidFill>
                <a:latin typeface="Arial" panose="020B0604020202020204" pitchFamily="34" charset="0"/>
                <a:cs typeface="Arial" panose="020B0604020202020204" pitchFamily="34" charset="0"/>
              </a:rPr>
              <a:t>, web logs, and other sources. </a:t>
            </a:r>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38</a:t>
            </a:fld>
            <a:endParaRPr lang="ru-RU"/>
          </a:p>
        </p:txBody>
      </p:sp>
      <p:sp>
        <p:nvSpPr>
          <p:cNvPr id="7" name="Title 1"/>
          <p:cNvSpPr txBox="1">
            <a:spLocks/>
          </p:cNvSpPr>
          <p:nvPr/>
        </p:nvSpPr>
        <p:spPr>
          <a:xfrm>
            <a:off x="26542" y="388775"/>
            <a:ext cx="7785818"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smtClean="0"/>
              <a:t>Password Disclosure – Exploit Demo</a:t>
            </a:r>
            <a:endParaRPr lang="en-US" sz="3200" dirty="0"/>
          </a:p>
        </p:txBody>
      </p:sp>
      <p:pic>
        <p:nvPicPr>
          <p:cNvPr id="8" name="Picture 3"/>
          <p:cNvPicPr>
            <a:picLocks noChangeAspect="1" noChangeArrowheads="1"/>
          </p:cNvPicPr>
          <p:nvPr/>
        </p:nvPicPr>
        <p:blipFill>
          <a:blip r:embed="rId7" cstate="print"/>
          <a:srcRect/>
          <a:stretch>
            <a:fillRect/>
          </a:stretch>
        </p:blipFill>
        <p:spPr bwMode="auto">
          <a:xfrm>
            <a:off x="3133724" y="1263339"/>
            <a:ext cx="5734050" cy="2536214"/>
          </a:xfrm>
          <a:prstGeom prst="rect">
            <a:avLst/>
          </a:prstGeom>
          <a:noFill/>
          <a:ln w="9525">
            <a:noFill/>
            <a:miter lim="800000"/>
            <a:headEnd/>
            <a:tailEnd/>
          </a:ln>
        </p:spPr>
      </p:pic>
      <p:pic>
        <p:nvPicPr>
          <p:cNvPr id="9" name="Picture 2"/>
          <p:cNvPicPr>
            <a:picLocks noChangeAspect="1" noChangeArrowheads="1"/>
          </p:cNvPicPr>
          <p:nvPr/>
        </p:nvPicPr>
        <p:blipFill>
          <a:blip r:embed="rId8" cstate="print"/>
          <a:srcRect b="35657"/>
          <a:stretch>
            <a:fillRect/>
          </a:stretch>
        </p:blipFill>
        <p:spPr bwMode="auto">
          <a:xfrm>
            <a:off x="432616" y="3284984"/>
            <a:ext cx="4791075" cy="2144994"/>
          </a:xfrm>
          <a:prstGeom prst="rect">
            <a:avLst/>
          </a:prstGeom>
          <a:noFill/>
          <a:ln w="9525">
            <a:noFill/>
            <a:miter lim="800000"/>
            <a:headEnd/>
            <a:tailEnd/>
          </a:ln>
        </p:spPr>
      </p:pic>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39</a:t>
            </a:fld>
            <a:endParaRPr lang="ru-RU"/>
          </a:p>
        </p:txBody>
      </p:sp>
      <p:sp>
        <p:nvSpPr>
          <p:cNvPr id="7" name="Title 1"/>
          <p:cNvSpPr txBox="1">
            <a:spLocks/>
          </p:cNvSpPr>
          <p:nvPr/>
        </p:nvSpPr>
        <p:spPr>
          <a:xfrm>
            <a:off x="-108520" y="381000"/>
            <a:ext cx="78486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smtClean="0"/>
              <a:t>Real World Example – Watchguard SSL-VPN</a:t>
            </a:r>
            <a:endParaRPr lang="en-US" sz="3200" dirty="0"/>
          </a:p>
        </p:txBody>
      </p:sp>
      <p:pic>
        <p:nvPicPr>
          <p:cNvPr id="8" name="Picture 6"/>
          <p:cNvPicPr>
            <a:picLocks noChangeAspect="1" noChangeArrowheads="1"/>
          </p:cNvPicPr>
          <p:nvPr/>
        </p:nvPicPr>
        <p:blipFill>
          <a:blip r:embed="rId7" cstate="print"/>
          <a:srcRect/>
          <a:stretch>
            <a:fillRect/>
          </a:stretch>
        </p:blipFill>
        <p:spPr bwMode="auto">
          <a:xfrm>
            <a:off x="296292" y="3381400"/>
            <a:ext cx="6829425" cy="1038225"/>
          </a:xfrm>
          <a:prstGeom prst="rect">
            <a:avLst/>
          </a:prstGeom>
          <a:noFill/>
          <a:ln w="9525">
            <a:noFill/>
            <a:miter lim="800000"/>
            <a:headEnd/>
            <a:tailEnd/>
          </a:ln>
        </p:spPr>
      </p:pic>
      <p:pic>
        <p:nvPicPr>
          <p:cNvPr id="9" name="Picture 4"/>
          <p:cNvPicPr>
            <a:picLocks noChangeAspect="1" noChangeArrowheads="1"/>
          </p:cNvPicPr>
          <p:nvPr/>
        </p:nvPicPr>
        <p:blipFill>
          <a:blip r:embed="rId8" cstate="print"/>
          <a:srcRect/>
          <a:stretch>
            <a:fillRect/>
          </a:stretch>
        </p:blipFill>
        <p:spPr bwMode="auto">
          <a:xfrm>
            <a:off x="296292" y="1628800"/>
            <a:ext cx="7038975" cy="590550"/>
          </a:xfrm>
          <a:prstGeom prst="rect">
            <a:avLst/>
          </a:prstGeom>
          <a:noFill/>
          <a:ln w="9525">
            <a:noFill/>
            <a:miter lim="800000"/>
            <a:headEnd/>
            <a:tailEnd/>
          </a:ln>
        </p:spPr>
      </p:pic>
      <p:pic>
        <p:nvPicPr>
          <p:cNvPr id="14" name="Picture 5"/>
          <p:cNvPicPr>
            <a:picLocks noChangeAspect="1" noChangeArrowheads="1"/>
          </p:cNvPicPr>
          <p:nvPr/>
        </p:nvPicPr>
        <p:blipFill>
          <a:blip r:embed="rId9" cstate="print"/>
          <a:srcRect/>
          <a:stretch>
            <a:fillRect/>
          </a:stretch>
        </p:blipFill>
        <p:spPr bwMode="auto">
          <a:xfrm>
            <a:off x="296292" y="2238400"/>
            <a:ext cx="6810375" cy="990600"/>
          </a:xfrm>
          <a:prstGeom prst="rect">
            <a:avLst/>
          </a:prstGeom>
          <a:noFill/>
          <a:ln w="9525">
            <a:noFill/>
            <a:miter lim="800000"/>
            <a:headEnd/>
            <a:tailEnd/>
          </a:ln>
        </p:spPr>
      </p:pic>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4</a:t>
            </a:fld>
            <a:endParaRPr lang="ru-RU"/>
          </a:p>
        </p:txBody>
      </p:sp>
      <p:sp>
        <p:nvSpPr>
          <p:cNvPr id="14" name="Title 3"/>
          <p:cNvSpPr txBox="1">
            <a:spLocks/>
          </p:cNvSpPr>
          <p:nvPr/>
        </p:nvSpPr>
        <p:spPr>
          <a:xfrm>
            <a:off x="0" y="387471"/>
            <a:ext cx="5506159" cy="592267"/>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a:latin typeface="Arial" panose="020B0604020202020204" pitchFamily="34" charset="0"/>
                <a:cs typeface="Arial" panose="020B0604020202020204" pitchFamily="34" charset="0"/>
              </a:rPr>
              <a:t>Application Security Threats</a:t>
            </a:r>
            <a:endParaRPr lang="en-US" sz="3200" dirty="0">
              <a:solidFill>
                <a:schemeClr val="tx1"/>
              </a:solidFill>
              <a:latin typeface="Arial" panose="020B0604020202020204" pitchFamily="34" charset="0"/>
              <a:cs typeface="Arial" panose="020B0604020202020204" pitchFamily="34" charset="0"/>
            </a:endParaRPr>
          </a:p>
        </p:txBody>
      </p:sp>
      <p:graphicFrame>
        <p:nvGraphicFramePr>
          <p:cNvPr id="8" name="Diagram 9"/>
          <p:cNvGraphicFramePr/>
          <p:nvPr>
            <p:extLst>
              <p:ext uri="{D42A27DB-BD31-4B8C-83A1-F6EECF244321}">
                <p14:modId xmlns:p14="http://schemas.microsoft.com/office/powerpoint/2010/main" xmlns="" val="517125134"/>
              </p:ext>
            </p:extLst>
          </p:nvPr>
        </p:nvGraphicFramePr>
        <p:xfrm>
          <a:off x="323528" y="1182811"/>
          <a:ext cx="685800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65089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40</a:t>
            </a:fld>
            <a:endParaRPr lang="ru-RU"/>
          </a:p>
        </p:txBody>
      </p:sp>
      <p:grpSp>
        <p:nvGrpSpPr>
          <p:cNvPr id="7" name="Group 5"/>
          <p:cNvGrpSpPr/>
          <p:nvPr/>
        </p:nvGrpSpPr>
        <p:grpSpPr>
          <a:xfrm>
            <a:off x="107504" y="871992"/>
            <a:ext cx="8305800" cy="3200399"/>
            <a:chOff x="457200" y="1050800"/>
            <a:chExt cx="8153400" cy="5221929"/>
          </a:xfrm>
        </p:grpSpPr>
        <p:sp>
          <p:nvSpPr>
            <p:cNvPr id="8" name="Rounded Rectangle 6"/>
            <p:cNvSpPr/>
            <p:nvPr/>
          </p:nvSpPr>
          <p:spPr bwMode="auto">
            <a:xfrm>
              <a:off x="457200" y="1066800"/>
              <a:ext cx="8153400" cy="5205929"/>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600" b="0" dirty="0" smtClean="0">
                  <a:latin typeface="Courier New" pitchFamily="49" charset="0"/>
                  <a:cs typeface="Courier New" pitchFamily="49" charset="0"/>
                </a:rPr>
                <a:t>1</a:t>
              </a:r>
              <a:r>
                <a:rPr lang="en-US" sz="1600" b="0" dirty="0" smtClean="0">
                  <a:solidFill>
                    <a:schemeClr val="accent2">
                      <a:lumMod val="75000"/>
                    </a:schemeClr>
                  </a:solidFill>
                  <a:latin typeface="Courier New" pitchFamily="49" charset="0"/>
                  <a:cs typeface="Courier New" pitchFamily="49" charset="0"/>
                </a:rPr>
                <a:t>     </a:t>
              </a:r>
              <a:r>
                <a:rPr lang="en-US" sz="1600" b="0" dirty="0" smtClean="0">
                  <a:solidFill>
                    <a:srgbClr val="C00000"/>
                  </a:solidFill>
                  <a:latin typeface="Courier New" pitchFamily="49" charset="0"/>
                  <a:cs typeface="Courier New" pitchFamily="49" charset="0"/>
                </a:rPr>
                <a:t>protected void </a:t>
              </a:r>
              <a:r>
                <a:rPr lang="en-US" sz="1600" b="0" dirty="0" err="1" smtClean="0">
                  <a:latin typeface="Courier New" pitchFamily="49" charset="0"/>
                  <a:cs typeface="Courier New" pitchFamily="49" charset="0"/>
                </a:rPr>
                <a:t>doGet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2     {</a:t>
              </a:r>
            </a:p>
            <a:p>
              <a:pPr algn="l">
                <a:lnSpc>
                  <a:spcPct val="100000"/>
                </a:lnSpc>
                <a:spcAft>
                  <a:spcPts val="0"/>
                </a:spcAft>
              </a:pPr>
              <a:r>
                <a:rPr lang="en-US" sz="1600" b="0" dirty="0" smtClean="0">
                  <a:latin typeface="Courier New" pitchFamily="49" charset="0"/>
                  <a:cs typeface="Courier New" pitchFamily="49" charset="0"/>
                </a:rPr>
                <a:t>3        </a:t>
              </a:r>
              <a:r>
                <a:rPr lang="en-US" sz="1600" b="0" dirty="0" err="1" smtClean="0">
                  <a:latin typeface="Courier New" pitchFamily="49" charset="0"/>
                  <a:cs typeface="Courier New" pitchFamily="49" charset="0"/>
                </a:rPr>
                <a:t>doPost</a:t>
              </a:r>
              <a:r>
                <a:rPr lang="en-US" sz="1600" b="0" dirty="0" smtClean="0">
                  <a:latin typeface="Courier New" pitchFamily="49" charset="0"/>
                  <a:cs typeface="Courier New" pitchFamily="49" charset="0"/>
                </a:rPr>
                <a:t>(...)  //</a:t>
              </a:r>
              <a:r>
                <a:rPr lang="en-US" sz="1600" b="0" dirty="0" smtClean="0">
                  <a:solidFill>
                    <a:srgbClr val="00B050"/>
                  </a:solidFill>
                  <a:latin typeface="Courier New" pitchFamily="49" charset="0"/>
                  <a:cs typeface="Courier New" pitchFamily="49" charset="0"/>
                </a:rPr>
                <a:t> forward request to </a:t>
              </a:r>
              <a:r>
                <a:rPr lang="en-US" sz="1600" b="0" dirty="0" err="1" smtClean="0">
                  <a:solidFill>
                    <a:srgbClr val="00B050"/>
                  </a:solidFill>
                  <a:latin typeface="Courier New" pitchFamily="49" charset="0"/>
                  <a:cs typeface="Courier New" pitchFamily="49" charset="0"/>
                </a:rPr>
                <a:t>doPost</a:t>
              </a:r>
              <a:r>
                <a:rPr lang="en-US" sz="1600" b="0" dirty="0" smtClean="0">
                  <a:solidFill>
                    <a:srgbClr val="00B050"/>
                  </a:solidFill>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4     }</a:t>
              </a:r>
              <a:endParaRPr lang="en-US" sz="1600" dirty="0" smtClean="0">
                <a:latin typeface="Courier New" pitchFamily="49" charset="0"/>
                <a:cs typeface="Courier New" pitchFamily="49" charset="0"/>
              </a:endParaRPr>
            </a:p>
            <a:p>
              <a:pPr algn="l">
                <a:lnSpc>
                  <a:spcPct val="100000"/>
                </a:lnSpc>
                <a:spcAft>
                  <a:spcPts val="0"/>
                </a:spcAft>
              </a:pPr>
              <a:r>
                <a:rPr lang="en-US" sz="1600" b="0" dirty="0" smtClean="0">
                  <a:latin typeface="Courier New" pitchFamily="49" charset="0"/>
                  <a:cs typeface="Courier New" pitchFamily="49" charset="0"/>
                </a:rPr>
                <a:t>5</a:t>
              </a:r>
            </a:p>
            <a:p>
              <a:pPr algn="l">
                <a:lnSpc>
                  <a:spcPct val="100000"/>
                </a:lnSpc>
                <a:spcAft>
                  <a:spcPts val="0"/>
                </a:spcAft>
              </a:pPr>
              <a:r>
                <a:rPr lang="en-US" sz="1600" b="0" dirty="0" smtClean="0">
                  <a:latin typeface="Courier New" pitchFamily="49" charset="0"/>
                  <a:cs typeface="Courier New" pitchFamily="49" charset="0"/>
                </a:rPr>
                <a:t>6</a:t>
              </a:r>
            </a:p>
            <a:p>
              <a:pPr algn="l">
                <a:lnSpc>
                  <a:spcPct val="100000"/>
                </a:lnSpc>
                <a:spcAft>
                  <a:spcPts val="0"/>
                </a:spcAft>
              </a:pPr>
              <a:r>
                <a:rPr lang="en-US" sz="1600" b="0" dirty="0" smtClean="0">
                  <a:latin typeface="Courier New" pitchFamily="49" charset="0"/>
                  <a:cs typeface="Courier New" pitchFamily="49" charset="0"/>
                </a:rPr>
                <a:t>7     </a:t>
              </a:r>
              <a:r>
                <a:rPr lang="en-US" sz="1600" b="0" dirty="0" smtClean="0">
                  <a:solidFill>
                    <a:srgbClr val="C00000"/>
                  </a:solidFill>
                  <a:latin typeface="Courier New" pitchFamily="49" charset="0"/>
                  <a:cs typeface="Courier New" pitchFamily="49" charset="0"/>
                </a:rPr>
                <a:t>protected void </a:t>
              </a:r>
              <a:r>
                <a:rPr lang="en-US" sz="1600" b="0" dirty="0" err="1" smtClean="0">
                  <a:latin typeface="Courier New" pitchFamily="49" charset="0"/>
                  <a:cs typeface="Courier New" pitchFamily="49" charset="0"/>
                </a:rPr>
                <a:t>doPost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8     {</a:t>
              </a:r>
            </a:p>
            <a:p>
              <a:pPr algn="l">
                <a:lnSpc>
                  <a:spcPct val="100000"/>
                </a:lnSpc>
                <a:spcAft>
                  <a:spcPts val="0"/>
                </a:spcAft>
              </a:pPr>
              <a:r>
                <a:rPr lang="en-US" sz="1600" b="0" dirty="0" smtClean="0">
                  <a:latin typeface="Courier New" pitchFamily="49" charset="0"/>
                  <a:cs typeface="Courier New" pitchFamily="49" charset="0"/>
                </a:rPr>
                <a:t>9        </a:t>
              </a:r>
              <a:r>
                <a:rPr lang="en-US" sz="1600" b="0" dirty="0" err="1" smtClean="0">
                  <a:latin typeface="Courier New" pitchFamily="49" charset="0"/>
                  <a:cs typeface="Courier New" pitchFamily="49" charset="0"/>
                </a:rPr>
                <a:t>ProcessLoginRequest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10    }</a:t>
              </a:r>
            </a:p>
          </p:txBody>
        </p:sp>
        <p:cxnSp>
          <p:nvCxnSpPr>
            <p:cNvPr id="9" name="Straight Connector 7"/>
            <p:cNvCxnSpPr/>
            <p:nvPr/>
          </p:nvCxnSpPr>
          <p:spPr bwMode="auto">
            <a:xfrm rot="5400000">
              <a:off x="-1491749" y="3641600"/>
              <a:ext cx="5181601" cy="1"/>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14" name="TextBox 13"/>
          <p:cNvSpPr txBox="1"/>
          <p:nvPr/>
        </p:nvSpPr>
        <p:spPr>
          <a:xfrm>
            <a:off x="251520" y="4653136"/>
            <a:ext cx="7895689" cy="1676400"/>
          </a:xfrm>
          <a:prstGeom prst="rect">
            <a:avLst/>
          </a:prstGeom>
          <a:noFill/>
        </p:spPr>
        <p:txBody>
          <a:bodyPr wrap="square" rtlCol="0">
            <a:noAutofit/>
          </a:bodyPr>
          <a:lstStyle/>
          <a:p>
            <a:pPr algn="l"/>
            <a:r>
              <a:rPr lang="en-US" b="0" dirty="0" smtClean="0"/>
              <a:t>The above code forwards the GET request on to the </a:t>
            </a:r>
            <a:r>
              <a:rPr lang="en-US" b="0" dirty="0" err="1" smtClean="0"/>
              <a:t>doPost</a:t>
            </a:r>
            <a:r>
              <a:rPr lang="en-US" b="0" dirty="0" smtClean="0"/>
              <a:t>() handler.  Even though the current client front end may not make a GET request, the door is now open for a future client or a custom client interacting with the server.  If the page is dealing with information that shouldn't be leaked, then don't even allow for the possibility.</a:t>
            </a:r>
            <a:endParaRPr lang="en-US" b="0" dirty="0"/>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41</a:t>
            </a:fld>
            <a:endParaRPr lang="ru-RU"/>
          </a:p>
        </p:txBody>
      </p:sp>
      <p:sp>
        <p:nvSpPr>
          <p:cNvPr id="7" name="Title 1"/>
          <p:cNvSpPr txBox="1">
            <a:spLocks/>
          </p:cNvSpPr>
          <p:nvPr/>
        </p:nvSpPr>
        <p:spPr>
          <a:xfrm>
            <a:off x="0" y="44765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smtClean="0"/>
              <a:t>Secure Coding …</a:t>
            </a:r>
            <a:endParaRPr lang="en-US" sz="3200" dirty="0"/>
          </a:p>
        </p:txBody>
      </p:sp>
      <p:grpSp>
        <p:nvGrpSpPr>
          <p:cNvPr id="8" name="Group 5"/>
          <p:cNvGrpSpPr/>
          <p:nvPr/>
        </p:nvGrpSpPr>
        <p:grpSpPr>
          <a:xfrm>
            <a:off x="107504" y="1364190"/>
            <a:ext cx="8305800" cy="3200399"/>
            <a:chOff x="457200" y="1050800"/>
            <a:chExt cx="8153400" cy="5221929"/>
          </a:xfrm>
        </p:grpSpPr>
        <p:sp>
          <p:nvSpPr>
            <p:cNvPr id="9" name="Rounded Rectangle 6"/>
            <p:cNvSpPr/>
            <p:nvPr/>
          </p:nvSpPr>
          <p:spPr bwMode="auto">
            <a:xfrm>
              <a:off x="457200" y="1066800"/>
              <a:ext cx="8153400" cy="5205929"/>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600" b="0" dirty="0" smtClean="0">
                  <a:latin typeface="Courier New" pitchFamily="49" charset="0"/>
                  <a:cs typeface="Courier New" pitchFamily="49" charset="0"/>
                </a:rPr>
                <a:t>1</a:t>
              </a:r>
              <a:r>
                <a:rPr lang="en-US" sz="1600" b="0" dirty="0" smtClean="0">
                  <a:solidFill>
                    <a:schemeClr val="accent2">
                      <a:lumMod val="75000"/>
                    </a:schemeClr>
                  </a:solidFill>
                  <a:latin typeface="Courier New" pitchFamily="49" charset="0"/>
                  <a:cs typeface="Courier New" pitchFamily="49" charset="0"/>
                </a:rPr>
                <a:t>     </a:t>
              </a:r>
              <a:r>
                <a:rPr lang="en-US" sz="1600" b="0" dirty="0" smtClean="0">
                  <a:solidFill>
                    <a:srgbClr val="C00000"/>
                  </a:solidFill>
                  <a:latin typeface="Courier New" pitchFamily="49" charset="0"/>
                  <a:cs typeface="Courier New" pitchFamily="49" charset="0"/>
                </a:rPr>
                <a:t>protected void </a:t>
              </a:r>
              <a:r>
                <a:rPr lang="en-US" sz="1600" b="0" dirty="0" err="1" smtClean="0">
                  <a:latin typeface="Courier New" pitchFamily="49" charset="0"/>
                  <a:cs typeface="Courier New" pitchFamily="49" charset="0"/>
                </a:rPr>
                <a:t>doGet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2     {</a:t>
              </a:r>
            </a:p>
            <a:p>
              <a:pPr algn="l">
                <a:lnSpc>
                  <a:spcPct val="100000"/>
                </a:lnSpc>
                <a:spcAft>
                  <a:spcPts val="0"/>
                </a:spcAft>
              </a:pPr>
              <a:r>
                <a:rPr lang="en-US" sz="1600" b="0" dirty="0" smtClean="0">
                  <a:latin typeface="Courier New" pitchFamily="49" charset="0"/>
                  <a:cs typeface="Courier New" pitchFamily="49" charset="0"/>
                </a:rPr>
                <a:t>3        </a:t>
              </a:r>
              <a:r>
                <a:rPr lang="en-US" sz="1600" b="0" dirty="0" smtClean="0">
                  <a:solidFill>
                    <a:srgbClr val="C00000"/>
                  </a:solidFill>
                  <a:latin typeface="Courier New" pitchFamily="49" charset="0"/>
                  <a:cs typeface="Courier New" pitchFamily="49" charset="0"/>
                </a:rPr>
                <a:t>throw new </a:t>
              </a:r>
              <a:r>
                <a:rPr lang="en-US" sz="1600" b="0" dirty="0" smtClean="0">
                  <a:latin typeface="Courier New" pitchFamily="49" charset="0"/>
                  <a:cs typeface="Courier New" pitchFamily="49" charset="0"/>
                </a:rPr>
                <a:t>Exception(</a:t>
              </a:r>
              <a:r>
                <a:rPr lang="en-US" sz="1600" b="0" dirty="0" smtClean="0">
                  <a:solidFill>
                    <a:srgbClr val="FF0000"/>
                  </a:solidFill>
                  <a:latin typeface="Courier New" pitchFamily="49" charset="0"/>
                  <a:cs typeface="Courier New" pitchFamily="49" charset="0"/>
                </a:rPr>
                <a:t>"GET requests not allowed"</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4     }</a:t>
              </a:r>
              <a:endParaRPr lang="en-US" sz="1600" dirty="0" smtClean="0">
                <a:latin typeface="Courier New" pitchFamily="49" charset="0"/>
                <a:cs typeface="Courier New" pitchFamily="49" charset="0"/>
              </a:endParaRPr>
            </a:p>
            <a:p>
              <a:pPr algn="l">
                <a:lnSpc>
                  <a:spcPct val="100000"/>
                </a:lnSpc>
                <a:spcAft>
                  <a:spcPts val="0"/>
                </a:spcAft>
              </a:pPr>
              <a:r>
                <a:rPr lang="en-US" sz="1600" b="0" dirty="0" smtClean="0">
                  <a:latin typeface="Courier New" pitchFamily="49" charset="0"/>
                  <a:cs typeface="Courier New" pitchFamily="49" charset="0"/>
                </a:rPr>
                <a:t>5</a:t>
              </a:r>
            </a:p>
            <a:p>
              <a:pPr algn="l">
                <a:lnSpc>
                  <a:spcPct val="100000"/>
                </a:lnSpc>
                <a:spcAft>
                  <a:spcPts val="0"/>
                </a:spcAft>
              </a:pPr>
              <a:r>
                <a:rPr lang="en-US" sz="1600" b="0" dirty="0" smtClean="0">
                  <a:latin typeface="Courier New" pitchFamily="49" charset="0"/>
                  <a:cs typeface="Courier New" pitchFamily="49" charset="0"/>
                </a:rPr>
                <a:t>6</a:t>
              </a:r>
            </a:p>
            <a:p>
              <a:pPr algn="l">
                <a:lnSpc>
                  <a:spcPct val="100000"/>
                </a:lnSpc>
                <a:spcAft>
                  <a:spcPts val="0"/>
                </a:spcAft>
              </a:pPr>
              <a:r>
                <a:rPr lang="en-US" sz="1600" b="0" dirty="0" smtClean="0">
                  <a:latin typeface="Courier New" pitchFamily="49" charset="0"/>
                  <a:cs typeface="Courier New" pitchFamily="49" charset="0"/>
                </a:rPr>
                <a:t>7     </a:t>
              </a:r>
              <a:r>
                <a:rPr lang="en-US" sz="1600" b="0" dirty="0" smtClean="0">
                  <a:solidFill>
                    <a:srgbClr val="C00000"/>
                  </a:solidFill>
                  <a:latin typeface="Courier New" pitchFamily="49" charset="0"/>
                  <a:cs typeface="Courier New" pitchFamily="49" charset="0"/>
                </a:rPr>
                <a:t>protected void </a:t>
              </a:r>
              <a:r>
                <a:rPr lang="en-US" sz="1600" b="0" dirty="0" err="1" smtClean="0">
                  <a:latin typeface="Courier New" pitchFamily="49" charset="0"/>
                  <a:cs typeface="Courier New" pitchFamily="49" charset="0"/>
                </a:rPr>
                <a:t>doPost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8     {</a:t>
              </a:r>
            </a:p>
            <a:p>
              <a:pPr algn="l">
                <a:lnSpc>
                  <a:spcPct val="100000"/>
                </a:lnSpc>
                <a:spcAft>
                  <a:spcPts val="0"/>
                </a:spcAft>
              </a:pPr>
              <a:r>
                <a:rPr lang="en-US" sz="1600" b="0" dirty="0" smtClean="0">
                  <a:latin typeface="Courier New" pitchFamily="49" charset="0"/>
                  <a:cs typeface="Courier New" pitchFamily="49" charset="0"/>
                </a:rPr>
                <a:t>9        </a:t>
              </a:r>
              <a:r>
                <a:rPr lang="en-US" sz="1600" b="0" dirty="0" err="1" smtClean="0">
                  <a:latin typeface="Courier New" pitchFamily="49" charset="0"/>
                  <a:cs typeface="Courier New" pitchFamily="49" charset="0"/>
                </a:rPr>
                <a:t>ProcessLoginRequest</a:t>
              </a:r>
              <a:r>
                <a:rPr lang="en-US" sz="1600" b="0" dirty="0" smtClean="0">
                  <a:latin typeface="Courier New" pitchFamily="49" charset="0"/>
                  <a:cs typeface="Courier New" pitchFamily="49" charset="0"/>
                </a:rPr>
                <a:t>();</a:t>
              </a:r>
            </a:p>
            <a:p>
              <a:pPr algn="l">
                <a:lnSpc>
                  <a:spcPct val="100000"/>
                </a:lnSpc>
                <a:spcAft>
                  <a:spcPts val="0"/>
                </a:spcAft>
              </a:pPr>
              <a:r>
                <a:rPr lang="en-US" sz="1600" b="0" dirty="0" smtClean="0">
                  <a:latin typeface="Courier New" pitchFamily="49" charset="0"/>
                  <a:cs typeface="Courier New" pitchFamily="49" charset="0"/>
                </a:rPr>
                <a:t>10    }</a:t>
              </a:r>
            </a:p>
          </p:txBody>
        </p:sp>
        <p:cxnSp>
          <p:nvCxnSpPr>
            <p:cNvPr id="14" name="Straight Connector 7"/>
            <p:cNvCxnSpPr/>
            <p:nvPr/>
          </p:nvCxnSpPr>
          <p:spPr bwMode="auto">
            <a:xfrm rot="5400000">
              <a:off x="-1491749" y="3641600"/>
              <a:ext cx="5181601" cy="1"/>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15" name="TextBox 14"/>
          <p:cNvSpPr txBox="1"/>
          <p:nvPr/>
        </p:nvSpPr>
        <p:spPr>
          <a:xfrm>
            <a:off x="121791" y="5140504"/>
            <a:ext cx="6919217" cy="762000"/>
          </a:xfrm>
          <a:prstGeom prst="rect">
            <a:avLst/>
          </a:prstGeom>
          <a:noFill/>
        </p:spPr>
        <p:txBody>
          <a:bodyPr wrap="square" rtlCol="0">
            <a:noAutofit/>
          </a:bodyPr>
          <a:lstStyle/>
          <a:p>
            <a:pPr algn="l"/>
            <a:r>
              <a:rPr lang="en-US" b="0" dirty="0" smtClean="0"/>
              <a:t>The above code does not allow a GET request and simply throws an error if one is received. </a:t>
            </a:r>
            <a:endParaRPr lang="en-US" b="0" dirty="0"/>
          </a:p>
        </p:txBody>
      </p:sp>
    </p:spTree>
    <p:extLst>
      <p:ext uri="{BB962C8B-B14F-4D97-AF65-F5344CB8AC3E}">
        <p14:creationId xmlns:p14="http://schemas.microsoft.com/office/powerpoint/2010/main" xmlns="" val="396138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5</a:t>
            </a:fld>
            <a:endParaRPr lang="ru-RU"/>
          </a:p>
        </p:txBody>
      </p:sp>
      <p:sp>
        <p:nvSpPr>
          <p:cNvPr id="14" name="Title 3"/>
          <p:cNvSpPr txBox="1">
            <a:spLocks/>
          </p:cNvSpPr>
          <p:nvPr/>
        </p:nvSpPr>
        <p:spPr>
          <a:xfrm>
            <a:off x="0" y="387471"/>
            <a:ext cx="5506159" cy="592267"/>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a:latin typeface="Arial" panose="020B0604020202020204" pitchFamily="34" charset="0"/>
                <a:cs typeface="Arial" panose="020B0604020202020204" pitchFamily="34" charset="0"/>
              </a:rPr>
              <a:t>Application Security </a:t>
            </a:r>
            <a:r>
              <a:rPr lang="en-US" sz="3200" dirty="0" smtClean="0">
                <a:latin typeface="Arial" panose="020B0604020202020204" pitchFamily="34" charset="0"/>
                <a:cs typeface="Arial" panose="020B0604020202020204" pitchFamily="34" charset="0"/>
              </a:rPr>
              <a:t>Goals</a:t>
            </a:r>
            <a:endParaRPr lang="en-US" sz="3200" dirty="0">
              <a:solidFill>
                <a:schemeClr val="tx1"/>
              </a:solidFill>
              <a:latin typeface="Arial" panose="020B0604020202020204" pitchFamily="34" charset="0"/>
              <a:cs typeface="Arial" panose="020B0604020202020204" pitchFamily="34" charset="0"/>
            </a:endParaRPr>
          </a:p>
        </p:txBody>
      </p:sp>
      <p:sp>
        <p:nvSpPr>
          <p:cNvPr id="38" name="Rectangle 4"/>
          <p:cNvSpPr/>
          <p:nvPr/>
        </p:nvSpPr>
        <p:spPr>
          <a:xfrm>
            <a:off x="1043608" y="1272867"/>
            <a:ext cx="998991" cy="412934"/>
          </a:xfrm>
          <a:prstGeom prst="rect">
            <a:avLst/>
          </a:prstGeom>
          <a:noFill/>
        </p:spPr>
        <p:txBody>
          <a:bodyPr wrap="none" lIns="91440" tIns="45720" rIns="91440" bIns="4572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Box 38"/>
          <p:cNvSpPr txBox="1"/>
          <p:nvPr/>
        </p:nvSpPr>
        <p:spPr>
          <a:xfrm>
            <a:off x="1870592" y="2024808"/>
            <a:ext cx="1620958" cy="385362"/>
          </a:xfrm>
          <a:prstGeom prst="rect">
            <a:avLst/>
          </a:prstGeom>
          <a:noFill/>
        </p:spPr>
        <p:txBody>
          <a:bodyPr wrap="none" rtlCol="0">
            <a:spAutoFit/>
          </a:bodyPr>
          <a:lstStyle/>
          <a:p>
            <a:r>
              <a:rPr lang="en-US" dirty="0" err="1" smtClean="0"/>
              <a:t>onfidentiality</a:t>
            </a:r>
            <a:endParaRPr lang="en-US" dirty="0"/>
          </a:p>
        </p:txBody>
      </p:sp>
      <p:sp>
        <p:nvSpPr>
          <p:cNvPr id="45" name="Rectangle 5"/>
          <p:cNvSpPr/>
          <p:nvPr/>
        </p:nvSpPr>
        <p:spPr>
          <a:xfrm>
            <a:off x="1293675" y="2636912"/>
            <a:ext cx="498855" cy="412934"/>
          </a:xfrm>
          <a:prstGeom prst="rect">
            <a:avLst/>
          </a:prstGeom>
          <a:noFill/>
        </p:spPr>
        <p:txBody>
          <a:bodyPr wrap="none" lIns="91440" tIns="45720" rIns="91440" bIns="4572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endParaRPr lang="en-US" sz="8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6" name="TextBox 45"/>
          <p:cNvSpPr txBox="1"/>
          <p:nvPr/>
        </p:nvSpPr>
        <p:spPr>
          <a:xfrm>
            <a:off x="1632064" y="3573016"/>
            <a:ext cx="1031052" cy="385362"/>
          </a:xfrm>
          <a:prstGeom prst="rect">
            <a:avLst/>
          </a:prstGeom>
          <a:noFill/>
        </p:spPr>
        <p:txBody>
          <a:bodyPr wrap="none" rtlCol="0">
            <a:spAutoFit/>
          </a:bodyPr>
          <a:lstStyle/>
          <a:p>
            <a:r>
              <a:rPr lang="en-US" dirty="0" err="1" smtClean="0"/>
              <a:t>ntegrity</a:t>
            </a:r>
            <a:endParaRPr lang="en-US" dirty="0"/>
          </a:p>
        </p:txBody>
      </p:sp>
      <p:sp>
        <p:nvSpPr>
          <p:cNvPr id="51" name="Rectangle 6"/>
          <p:cNvSpPr/>
          <p:nvPr/>
        </p:nvSpPr>
        <p:spPr>
          <a:xfrm>
            <a:off x="1200701" y="3958377"/>
            <a:ext cx="684804" cy="589649"/>
          </a:xfrm>
          <a:prstGeom prst="rect">
            <a:avLst/>
          </a:prstGeom>
          <a:noFill/>
        </p:spPr>
        <p:txBody>
          <a:bodyPr wrap="square" lIns="91440" tIns="45720" rIns="91440" bIns="4572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8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2" name="TextBox 51"/>
          <p:cNvSpPr txBox="1"/>
          <p:nvPr/>
        </p:nvSpPr>
        <p:spPr>
          <a:xfrm>
            <a:off x="1807443" y="4701800"/>
            <a:ext cx="1236237" cy="385362"/>
          </a:xfrm>
          <a:prstGeom prst="rect">
            <a:avLst/>
          </a:prstGeom>
          <a:noFill/>
        </p:spPr>
        <p:txBody>
          <a:bodyPr wrap="none" rtlCol="0">
            <a:spAutoFit/>
          </a:bodyPr>
          <a:lstStyle/>
          <a:p>
            <a:r>
              <a:rPr lang="en-US" dirty="0" err="1" smtClean="0"/>
              <a:t>vailability</a:t>
            </a:r>
            <a:endParaRPr lang="en-US" dirty="0"/>
          </a:p>
        </p:txBody>
      </p:sp>
      <p:sp>
        <p:nvSpPr>
          <p:cNvPr id="53" name="Right Arrow 16"/>
          <p:cNvSpPr/>
          <p:nvPr/>
        </p:nvSpPr>
        <p:spPr bwMode="auto">
          <a:xfrm>
            <a:off x="3467100" y="2024808"/>
            <a:ext cx="533400" cy="484632"/>
          </a:xfrm>
          <a:prstGeom prst="rightArrow">
            <a:avLst/>
          </a:prstGeom>
          <a:solidFill>
            <a:schemeClr val="tx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 name="Right Arrow 17"/>
          <p:cNvSpPr/>
          <p:nvPr/>
        </p:nvSpPr>
        <p:spPr bwMode="auto">
          <a:xfrm>
            <a:off x="3467100" y="3473745"/>
            <a:ext cx="533400" cy="484632"/>
          </a:xfrm>
          <a:prstGeom prst="rightArrow">
            <a:avLst/>
          </a:prstGeom>
          <a:solidFill>
            <a:schemeClr val="tx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 name="Right Arrow 18"/>
          <p:cNvSpPr/>
          <p:nvPr/>
        </p:nvSpPr>
        <p:spPr bwMode="auto">
          <a:xfrm>
            <a:off x="3467100" y="4602530"/>
            <a:ext cx="533400" cy="484632"/>
          </a:xfrm>
          <a:prstGeom prst="rightArrow">
            <a:avLst/>
          </a:prstGeom>
          <a:solidFill>
            <a:schemeClr val="tx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TextBox 58"/>
          <p:cNvSpPr txBox="1"/>
          <p:nvPr/>
        </p:nvSpPr>
        <p:spPr>
          <a:xfrm>
            <a:off x="4000500" y="1990581"/>
            <a:ext cx="4071080" cy="646331"/>
          </a:xfrm>
          <a:prstGeom prst="rect">
            <a:avLst/>
          </a:prstGeom>
          <a:noFill/>
        </p:spPr>
        <p:txBody>
          <a:bodyPr wrap="square" rtlCol="0">
            <a:spAutoFit/>
          </a:bodyPr>
          <a:lstStyle/>
          <a:p>
            <a:pPr algn="l">
              <a:lnSpc>
                <a:spcPct val="100000"/>
              </a:lnSpc>
              <a:spcAft>
                <a:spcPts val="0"/>
              </a:spcAft>
            </a:pPr>
            <a:r>
              <a:rPr lang="en-US" dirty="0"/>
              <a:t>I</a:t>
            </a:r>
            <a:r>
              <a:rPr lang="en-US" dirty="0" smtClean="0"/>
              <a:t>nformation is only available to those who should have access </a:t>
            </a:r>
            <a:endParaRPr lang="en-US" dirty="0"/>
          </a:p>
        </p:txBody>
      </p:sp>
      <p:sp>
        <p:nvSpPr>
          <p:cNvPr id="60" name="TextBox 59"/>
          <p:cNvSpPr txBox="1"/>
          <p:nvPr/>
        </p:nvSpPr>
        <p:spPr>
          <a:xfrm>
            <a:off x="4000500" y="3392895"/>
            <a:ext cx="3886200" cy="646331"/>
          </a:xfrm>
          <a:prstGeom prst="rect">
            <a:avLst/>
          </a:prstGeom>
          <a:noFill/>
        </p:spPr>
        <p:txBody>
          <a:bodyPr wrap="square" rtlCol="0">
            <a:spAutoFit/>
          </a:bodyPr>
          <a:lstStyle/>
          <a:p>
            <a:pPr algn="l">
              <a:lnSpc>
                <a:spcPct val="100000"/>
              </a:lnSpc>
              <a:spcAft>
                <a:spcPts val="0"/>
              </a:spcAft>
            </a:pPr>
            <a:r>
              <a:rPr lang="en-US" dirty="0"/>
              <a:t>D</a:t>
            </a:r>
            <a:r>
              <a:rPr lang="en-US" dirty="0" smtClean="0"/>
              <a:t>ata is known to be correct and trusted</a:t>
            </a:r>
            <a:endParaRPr lang="en-US" dirty="0"/>
          </a:p>
        </p:txBody>
      </p:sp>
      <p:sp>
        <p:nvSpPr>
          <p:cNvPr id="61" name="TextBox 60"/>
          <p:cNvSpPr txBox="1"/>
          <p:nvPr/>
        </p:nvSpPr>
        <p:spPr>
          <a:xfrm>
            <a:off x="4000500" y="4521680"/>
            <a:ext cx="3892612" cy="646331"/>
          </a:xfrm>
          <a:prstGeom prst="rect">
            <a:avLst/>
          </a:prstGeom>
          <a:noFill/>
        </p:spPr>
        <p:txBody>
          <a:bodyPr wrap="square" rtlCol="0">
            <a:spAutoFit/>
          </a:bodyPr>
          <a:lstStyle/>
          <a:p>
            <a:pPr algn="l">
              <a:lnSpc>
                <a:spcPct val="100000"/>
              </a:lnSpc>
              <a:spcAft>
                <a:spcPts val="0"/>
              </a:spcAft>
            </a:pPr>
            <a:r>
              <a:rPr lang="en-US" dirty="0"/>
              <a:t>I</a:t>
            </a:r>
            <a:r>
              <a:rPr lang="en-US" dirty="0" smtClean="0"/>
              <a:t>nformation is available for use by legitimate users when it is needed</a:t>
            </a:r>
            <a:endParaRPr lang="en-US" dirty="0"/>
          </a:p>
        </p:txBody>
      </p:sp>
    </p:spTree>
    <p:extLst>
      <p:ext uri="{BB962C8B-B14F-4D97-AF65-F5344CB8AC3E}">
        <p14:creationId xmlns:p14="http://schemas.microsoft.com/office/powerpoint/2010/main" xmlns="" val="242130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6</a:t>
            </a:fld>
            <a:endParaRPr lang="ru-RU"/>
          </a:p>
        </p:txBody>
      </p:sp>
      <p:sp>
        <p:nvSpPr>
          <p:cNvPr id="20" name="Title 1"/>
          <p:cNvSpPr txBox="1">
            <a:spLocks/>
          </p:cNvSpPr>
          <p:nvPr/>
        </p:nvSpPr>
        <p:spPr>
          <a:xfrm>
            <a:off x="0" y="42098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a:latin typeface="Arial" panose="020B0604020202020204" pitchFamily="34" charset="0"/>
                <a:cs typeface="Arial" panose="020B0604020202020204" pitchFamily="34" charset="0"/>
              </a:rPr>
              <a:t>Principle – Minimize Attack Surfaces</a:t>
            </a:r>
          </a:p>
        </p:txBody>
      </p:sp>
      <p:pic>
        <p:nvPicPr>
          <p:cNvPr id="32" name="Picture 2" descr="C:\Documents and Settings\lshields\Local Settings\Temporary Internet Files\Content.IE5\BJU5418I\MP900447721[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9512" y="1206677"/>
            <a:ext cx="4119030"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Box 32"/>
          <p:cNvSpPr txBox="1"/>
          <p:nvPr/>
        </p:nvSpPr>
        <p:spPr>
          <a:xfrm>
            <a:off x="2152709" y="5949280"/>
            <a:ext cx="1646606" cy="646331"/>
          </a:xfrm>
          <a:prstGeom prst="rect">
            <a:avLst/>
          </a:prstGeom>
          <a:noFill/>
        </p:spPr>
        <p:txBody>
          <a:bodyPr wrap="none" rtlCol="0">
            <a:spAutoFit/>
          </a:bodyPr>
          <a:lstStyle/>
          <a:p>
            <a:pPr>
              <a:lnSpc>
                <a:spcPct val="100000"/>
              </a:lnSpc>
              <a:spcAft>
                <a:spcPts val="0"/>
              </a:spcAft>
            </a:pPr>
            <a:r>
              <a:rPr lang="en-US" dirty="0" smtClean="0"/>
              <a:t>More points</a:t>
            </a:r>
          </a:p>
          <a:p>
            <a:pPr>
              <a:lnSpc>
                <a:spcPct val="100000"/>
              </a:lnSpc>
              <a:spcAft>
                <a:spcPts val="0"/>
              </a:spcAft>
            </a:pPr>
            <a:r>
              <a:rPr lang="en-US" dirty="0" smtClean="0"/>
              <a:t>of interaction</a:t>
            </a:r>
            <a:endParaRPr lang="en-US" dirty="0"/>
          </a:p>
        </p:txBody>
      </p:sp>
      <p:sp>
        <p:nvSpPr>
          <p:cNvPr id="34" name="TextBox 33"/>
          <p:cNvSpPr txBox="1"/>
          <p:nvPr/>
        </p:nvSpPr>
        <p:spPr>
          <a:xfrm>
            <a:off x="4694770" y="5949280"/>
            <a:ext cx="1633781" cy="646331"/>
          </a:xfrm>
          <a:prstGeom prst="rect">
            <a:avLst/>
          </a:prstGeom>
          <a:noFill/>
        </p:spPr>
        <p:txBody>
          <a:bodyPr wrap="none" rtlCol="0">
            <a:spAutoFit/>
          </a:bodyPr>
          <a:lstStyle/>
          <a:p>
            <a:pPr>
              <a:lnSpc>
                <a:spcPct val="100000"/>
              </a:lnSpc>
              <a:spcAft>
                <a:spcPts val="0"/>
              </a:spcAft>
            </a:pPr>
            <a:r>
              <a:rPr lang="en-US" dirty="0" smtClean="0"/>
              <a:t>More difficult</a:t>
            </a:r>
          </a:p>
          <a:p>
            <a:pPr>
              <a:lnSpc>
                <a:spcPct val="100000"/>
              </a:lnSpc>
              <a:spcAft>
                <a:spcPts val="0"/>
              </a:spcAft>
            </a:pPr>
            <a:r>
              <a:rPr lang="en-US" dirty="0" smtClean="0"/>
              <a:t>to defend</a:t>
            </a:r>
            <a:endParaRPr lang="en-US" dirty="0"/>
          </a:p>
        </p:txBody>
      </p:sp>
      <p:sp>
        <p:nvSpPr>
          <p:cNvPr id="35" name="Equal 10"/>
          <p:cNvSpPr/>
          <p:nvPr/>
        </p:nvSpPr>
        <p:spPr bwMode="auto">
          <a:xfrm>
            <a:off x="3957354" y="5993528"/>
            <a:ext cx="533400" cy="533400"/>
          </a:xfrm>
          <a:prstGeom prst="mathEqual">
            <a:avLst>
              <a:gd name="adj1" fmla="val 12217"/>
              <a:gd name="adj2" fmla="val 15070"/>
            </a:avLst>
          </a:prstGeom>
          <a:solidFill>
            <a:schemeClr val="tx1"/>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83785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7</a:t>
            </a:fld>
            <a:endParaRPr lang="ru-RU"/>
          </a:p>
        </p:txBody>
      </p:sp>
      <p:sp>
        <p:nvSpPr>
          <p:cNvPr id="2" name="Прямоугольник 1"/>
          <p:cNvSpPr/>
          <p:nvPr/>
        </p:nvSpPr>
        <p:spPr>
          <a:xfrm>
            <a:off x="35496" y="475511"/>
            <a:ext cx="6906058" cy="584775"/>
          </a:xfrm>
          <a:prstGeom prst="rect">
            <a:avLst/>
          </a:prstGeom>
        </p:spPr>
        <p:txBody>
          <a:bodyPr wrap="none">
            <a:spAutoFit/>
          </a:bodyPr>
          <a:lstStyle/>
          <a:p>
            <a:r>
              <a:rPr lang="en-US" sz="3200" dirty="0"/>
              <a:t>Principle – Establish Secure Defaults</a:t>
            </a:r>
            <a:endParaRPr lang="ru-RU" sz="3200" dirty="0"/>
          </a:p>
        </p:txBody>
      </p:sp>
      <p:sp>
        <p:nvSpPr>
          <p:cNvPr id="14" name="TextBox 13"/>
          <p:cNvSpPr txBox="1"/>
          <p:nvPr/>
        </p:nvSpPr>
        <p:spPr>
          <a:xfrm>
            <a:off x="5989108" y="3874176"/>
            <a:ext cx="505267" cy="385362"/>
          </a:xfrm>
          <a:prstGeom prst="rect">
            <a:avLst/>
          </a:prstGeom>
          <a:noFill/>
        </p:spPr>
        <p:txBody>
          <a:bodyPr wrap="none" rtlCol="0">
            <a:spAutoFit/>
          </a:bodyPr>
          <a:lstStyle/>
          <a:p>
            <a:r>
              <a:rPr lang="en-US" dirty="0" smtClean="0"/>
              <a:t>vs.</a:t>
            </a:r>
            <a:endParaRPr lang="en-US" dirty="0"/>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71049" y="1988840"/>
            <a:ext cx="1743075" cy="188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34078" y="4259538"/>
            <a:ext cx="1680046" cy="1844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1023404" y="2735824"/>
            <a:ext cx="3454792" cy="923330"/>
          </a:xfrm>
          <a:prstGeom prst="rect">
            <a:avLst/>
          </a:prstGeom>
          <a:noFill/>
        </p:spPr>
        <p:txBody>
          <a:bodyPr wrap="none" rtlCol="0">
            <a:spAutoFit/>
          </a:bodyPr>
          <a:lstStyle/>
          <a:p>
            <a:pPr algn="ctr"/>
            <a:r>
              <a:rPr lang="en-US" dirty="0" smtClean="0"/>
              <a:t>Never rely on someone needing</a:t>
            </a:r>
          </a:p>
          <a:p>
            <a:pPr algn="ctr"/>
            <a:r>
              <a:rPr lang="en-US" dirty="0" smtClean="0"/>
              <a:t>to specially configure or enable</a:t>
            </a:r>
          </a:p>
          <a:p>
            <a:pPr algn="ctr"/>
            <a:r>
              <a:rPr lang="en-US" dirty="0" smtClean="0"/>
              <a:t>basic security functionality.</a:t>
            </a:r>
            <a:endParaRPr lang="en-US" dirty="0"/>
          </a:p>
        </p:txBody>
      </p:sp>
    </p:spTree>
    <p:extLst>
      <p:ext uri="{BB962C8B-B14F-4D97-AF65-F5344CB8AC3E}">
        <p14:creationId xmlns:p14="http://schemas.microsoft.com/office/powerpoint/2010/main" xmlns="" val="202122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8</a:t>
            </a:fld>
            <a:endParaRPr lang="ru-RU"/>
          </a:p>
        </p:txBody>
      </p:sp>
      <p:pic>
        <p:nvPicPr>
          <p:cNvPr id="7" name="Picture 2"/>
          <p:cNvPicPr>
            <a:picLocks noChangeAspect="1" noChangeArrowheads="1"/>
          </p:cNvPicPr>
          <p:nvPr/>
        </p:nvPicPr>
        <p:blipFill rotWithShape="1">
          <a:blip r:embed="rId7" cstate="print"/>
          <a:srcRect t="12106" b="4888"/>
          <a:stretch/>
        </p:blipFill>
        <p:spPr bwMode="auto">
          <a:xfrm>
            <a:off x="539552" y="1519731"/>
            <a:ext cx="1800225" cy="2103120"/>
          </a:xfrm>
          <a:prstGeom prst="rect">
            <a:avLst/>
          </a:prstGeom>
          <a:noFill/>
          <a:ln w="9525">
            <a:noFill/>
            <a:miter lim="800000"/>
            <a:headEnd/>
            <a:tailEnd/>
          </a:ln>
        </p:spPr>
      </p:pic>
      <p:pic>
        <p:nvPicPr>
          <p:cNvPr id="8" name="Picture 2" descr="C:\Documents and Settings\lshields\Local Settings\Temporary Internet Files\Content.IE5\BJU5418I\MP900442513[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8553" y="3864189"/>
            <a:ext cx="2805111" cy="187007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131840" y="1963518"/>
            <a:ext cx="3659335" cy="3139321"/>
          </a:xfrm>
          <a:prstGeom prst="rect">
            <a:avLst/>
          </a:prstGeom>
          <a:noFill/>
        </p:spPr>
        <p:txBody>
          <a:bodyPr wrap="none" rtlCol="0">
            <a:spAutoFit/>
          </a:bodyPr>
          <a:lstStyle/>
          <a:p>
            <a:pPr algn="ctr">
              <a:lnSpc>
                <a:spcPct val="100000"/>
              </a:lnSpc>
              <a:spcAft>
                <a:spcPts val="0"/>
              </a:spcAft>
            </a:pPr>
            <a:r>
              <a:rPr lang="en-US" dirty="0" smtClean="0"/>
              <a:t>Not everyone should have access</a:t>
            </a:r>
          </a:p>
          <a:p>
            <a:pPr algn="ctr">
              <a:lnSpc>
                <a:spcPct val="100000"/>
              </a:lnSpc>
              <a:spcAft>
                <a:spcPts val="0"/>
              </a:spcAft>
            </a:pPr>
            <a:r>
              <a:rPr lang="en-US" dirty="0" smtClean="0"/>
              <a:t>to everything.  </a:t>
            </a:r>
          </a:p>
          <a:p>
            <a:pPr>
              <a:lnSpc>
                <a:spcPct val="100000"/>
              </a:lnSpc>
              <a:spcAft>
                <a:spcPts val="0"/>
              </a:spcAft>
            </a:pPr>
            <a:endParaRPr lang="en-US" dirty="0" smtClean="0"/>
          </a:p>
          <a:p>
            <a:pPr>
              <a:lnSpc>
                <a:spcPct val="100000"/>
              </a:lnSpc>
              <a:spcAft>
                <a:spcPts val="0"/>
              </a:spcAft>
            </a:pPr>
            <a:endParaRPr lang="en-US" dirty="0" smtClean="0"/>
          </a:p>
          <a:p>
            <a:pPr>
              <a:lnSpc>
                <a:spcPct val="100000"/>
              </a:lnSpc>
              <a:spcAft>
                <a:spcPts val="0"/>
              </a:spcAft>
            </a:pPr>
            <a:endParaRPr lang="en-US" dirty="0" smtClean="0"/>
          </a:p>
          <a:p>
            <a:pPr>
              <a:lnSpc>
                <a:spcPct val="100000"/>
              </a:lnSpc>
              <a:spcAft>
                <a:spcPts val="0"/>
              </a:spcAft>
            </a:pPr>
            <a:endParaRPr lang="en-US" dirty="0"/>
          </a:p>
          <a:p>
            <a:pPr>
              <a:lnSpc>
                <a:spcPct val="100000"/>
              </a:lnSpc>
              <a:spcAft>
                <a:spcPts val="0"/>
              </a:spcAft>
            </a:pPr>
            <a:endParaRPr lang="en-US" dirty="0" smtClean="0"/>
          </a:p>
          <a:p>
            <a:pPr>
              <a:lnSpc>
                <a:spcPct val="100000"/>
              </a:lnSpc>
              <a:spcAft>
                <a:spcPts val="0"/>
              </a:spcAft>
            </a:pPr>
            <a:endParaRPr lang="en-US" dirty="0" smtClean="0"/>
          </a:p>
          <a:p>
            <a:pPr algn="ctr">
              <a:lnSpc>
                <a:spcPct val="100000"/>
              </a:lnSpc>
              <a:spcAft>
                <a:spcPts val="0"/>
              </a:spcAft>
            </a:pPr>
            <a:r>
              <a:rPr lang="en-US" dirty="0" smtClean="0"/>
              <a:t>Even people or accounts you</a:t>
            </a:r>
          </a:p>
          <a:p>
            <a:pPr algn="ctr">
              <a:lnSpc>
                <a:spcPct val="100000"/>
              </a:lnSpc>
              <a:spcAft>
                <a:spcPts val="0"/>
              </a:spcAft>
            </a:pPr>
            <a:r>
              <a:rPr lang="en-US" dirty="0" smtClean="0"/>
              <a:t>might think should have access</a:t>
            </a:r>
          </a:p>
          <a:p>
            <a:pPr algn="ctr">
              <a:lnSpc>
                <a:spcPct val="100000"/>
              </a:lnSpc>
              <a:spcAft>
                <a:spcPts val="0"/>
              </a:spcAft>
            </a:pPr>
            <a:r>
              <a:rPr lang="en-US" dirty="0" smtClean="0"/>
              <a:t>don’t always need it.</a:t>
            </a:r>
            <a:endParaRPr lang="en-US" dirty="0"/>
          </a:p>
        </p:txBody>
      </p:sp>
      <p:sp>
        <p:nvSpPr>
          <p:cNvPr id="2" name="Прямоугольник 1"/>
          <p:cNvSpPr/>
          <p:nvPr/>
        </p:nvSpPr>
        <p:spPr>
          <a:xfrm>
            <a:off x="124425" y="479987"/>
            <a:ext cx="4900701" cy="584775"/>
          </a:xfrm>
          <a:prstGeom prst="rect">
            <a:avLst/>
          </a:prstGeom>
        </p:spPr>
        <p:txBody>
          <a:bodyPr wrap="none">
            <a:spAutoFit/>
          </a:bodyPr>
          <a:lstStyle/>
          <a:p>
            <a:r>
              <a:rPr lang="en-US" sz="3200" dirty="0"/>
              <a:t>Principle – Least Privilege</a:t>
            </a:r>
            <a:endParaRPr lang="ru-RU" sz="3200" dirty="0"/>
          </a:p>
        </p:txBody>
      </p:sp>
    </p:spTree>
    <p:extLst>
      <p:ext uri="{BB962C8B-B14F-4D97-AF65-F5344CB8AC3E}">
        <p14:creationId xmlns:p14="http://schemas.microsoft.com/office/powerpoint/2010/main" xmlns="" val="1697793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D284E7D-D3E0-4ED3-A8DF-C310CDD30C5F}" type="slidenum">
              <a:rPr lang="ru-RU" smtClean="0"/>
              <a:pPr>
                <a:defRPr/>
              </a:pPr>
              <a:t>9</a:t>
            </a:fld>
            <a:endParaRPr lang="ru-RU"/>
          </a:p>
        </p:txBody>
      </p:sp>
      <p:sp>
        <p:nvSpPr>
          <p:cNvPr id="2" name="Прямоугольник 1"/>
          <p:cNvSpPr/>
          <p:nvPr/>
        </p:nvSpPr>
        <p:spPr>
          <a:xfrm>
            <a:off x="0" y="383566"/>
            <a:ext cx="6174432" cy="1077218"/>
          </a:xfrm>
          <a:prstGeom prst="rect">
            <a:avLst/>
          </a:prstGeom>
        </p:spPr>
        <p:txBody>
          <a:bodyPr wrap="square">
            <a:spAutoFit/>
          </a:bodyPr>
          <a:lstStyle/>
          <a:p>
            <a:r>
              <a:rPr lang="en-US" sz="3200" dirty="0"/>
              <a:t>Principle – Defense in Depth</a:t>
            </a:r>
            <a:br>
              <a:rPr lang="en-US" sz="3200" dirty="0"/>
            </a:br>
            <a:endParaRPr lang="ru-RU" sz="3200" dirty="0"/>
          </a:p>
        </p:txBody>
      </p:sp>
      <p:pic>
        <p:nvPicPr>
          <p:cNvPr id="8" name="Picture 2" descr="C:\Documents and Settings\lshields\Local Settings\Temporary Internet Files\Content.IE5\SCZIQGQN\MP900422699[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70188" y="4299951"/>
            <a:ext cx="1085848" cy="164483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Documents and Settings\lshields\Local Settings\Temporary Internet Files\Content.IE5\G8PH8BHS\MP900386043[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98464" y="4573286"/>
            <a:ext cx="1793337" cy="128095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939284" y="3127687"/>
            <a:ext cx="801793" cy="1332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78590" y="1628800"/>
            <a:ext cx="1791683" cy="1390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941820" y="3112059"/>
            <a:ext cx="1464497" cy="1098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83568" y="1988840"/>
            <a:ext cx="3480440" cy="2862322"/>
          </a:xfrm>
          <a:prstGeom prst="rect">
            <a:avLst/>
          </a:prstGeom>
          <a:noFill/>
        </p:spPr>
        <p:txBody>
          <a:bodyPr wrap="none" rtlCol="0">
            <a:spAutoFit/>
          </a:bodyPr>
          <a:lstStyle/>
          <a:p>
            <a:pPr algn="ctr">
              <a:lnSpc>
                <a:spcPct val="100000"/>
              </a:lnSpc>
              <a:spcAft>
                <a:spcPts val="0"/>
              </a:spcAft>
            </a:pPr>
            <a:r>
              <a:rPr lang="en-US" dirty="0" smtClean="0"/>
              <a:t>Don’t rely on a single security</a:t>
            </a:r>
          </a:p>
          <a:p>
            <a:pPr algn="ctr">
              <a:lnSpc>
                <a:spcPct val="100000"/>
              </a:lnSpc>
              <a:spcAft>
                <a:spcPts val="0"/>
              </a:spcAft>
            </a:pPr>
            <a:r>
              <a:rPr lang="en-US" dirty="0" smtClean="0"/>
              <a:t>method to protect everything.</a:t>
            </a:r>
          </a:p>
          <a:p>
            <a:pPr>
              <a:lnSpc>
                <a:spcPct val="100000"/>
              </a:lnSpc>
              <a:spcAft>
                <a:spcPts val="0"/>
              </a:spcAft>
            </a:pPr>
            <a:endParaRPr lang="en-US" dirty="0" smtClean="0"/>
          </a:p>
          <a:p>
            <a:pPr>
              <a:lnSpc>
                <a:spcPct val="100000"/>
              </a:lnSpc>
              <a:spcAft>
                <a:spcPts val="0"/>
              </a:spcAft>
            </a:pPr>
            <a:endParaRPr lang="en-US" dirty="0"/>
          </a:p>
          <a:p>
            <a:pPr>
              <a:lnSpc>
                <a:spcPct val="100000"/>
              </a:lnSpc>
              <a:spcAft>
                <a:spcPts val="0"/>
              </a:spcAft>
            </a:pPr>
            <a:endParaRPr lang="en-US" dirty="0" smtClean="0"/>
          </a:p>
          <a:p>
            <a:pPr>
              <a:lnSpc>
                <a:spcPct val="100000"/>
              </a:lnSpc>
              <a:spcAft>
                <a:spcPts val="0"/>
              </a:spcAft>
            </a:pPr>
            <a:endParaRPr lang="en-US" dirty="0" smtClean="0"/>
          </a:p>
          <a:p>
            <a:pPr>
              <a:lnSpc>
                <a:spcPct val="100000"/>
              </a:lnSpc>
              <a:spcAft>
                <a:spcPts val="0"/>
              </a:spcAft>
            </a:pPr>
            <a:endParaRPr lang="en-US" dirty="0" smtClean="0"/>
          </a:p>
          <a:p>
            <a:pPr algn="ctr">
              <a:lnSpc>
                <a:spcPct val="100000"/>
              </a:lnSpc>
              <a:spcAft>
                <a:spcPts val="0"/>
              </a:spcAft>
            </a:pPr>
            <a:r>
              <a:rPr lang="en-US" dirty="0" smtClean="0"/>
              <a:t>Layer basic security practices</a:t>
            </a:r>
          </a:p>
          <a:p>
            <a:pPr algn="ctr">
              <a:lnSpc>
                <a:spcPct val="100000"/>
              </a:lnSpc>
              <a:spcAft>
                <a:spcPts val="0"/>
              </a:spcAft>
            </a:pPr>
            <a:r>
              <a:rPr lang="en-US" dirty="0" smtClean="0"/>
              <a:t>to ensure the overall safety of</a:t>
            </a:r>
          </a:p>
          <a:p>
            <a:pPr algn="ctr">
              <a:lnSpc>
                <a:spcPct val="100000"/>
              </a:lnSpc>
              <a:spcAft>
                <a:spcPts val="0"/>
              </a:spcAft>
            </a:pPr>
            <a:r>
              <a:rPr lang="en-US" dirty="0" smtClean="0"/>
              <a:t>an application.</a:t>
            </a:r>
            <a:endParaRPr lang="en-US" dirty="0"/>
          </a:p>
        </p:txBody>
      </p:sp>
    </p:spTree>
    <p:extLst>
      <p:ext uri="{BB962C8B-B14F-4D97-AF65-F5344CB8AC3E}">
        <p14:creationId xmlns:p14="http://schemas.microsoft.com/office/powerpoint/2010/main" xmlns="" val="2029881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ДОД ИКСС 11.04.02">
  <a:themeElements>
    <a:clrScheme name="Другая 1">
      <a:dk1>
        <a:srgbClr val="2C2C2C"/>
      </a:dk1>
      <a:lt1>
        <a:sysClr val="window" lastClr="FFFFFF"/>
      </a:lt1>
      <a:dk2>
        <a:srgbClr val="585858"/>
      </a:dk2>
      <a:lt2>
        <a:srgbClr val="EDEDED"/>
      </a:lt2>
      <a:accent1>
        <a:srgbClr val="A6A6A6"/>
      </a:accent1>
      <a:accent2>
        <a:srgbClr val="FB8209"/>
      </a:accent2>
      <a:accent3>
        <a:srgbClr val="BF6103"/>
      </a:accent3>
      <a:accent4>
        <a:srgbClr val="C4652D"/>
      </a:accent4>
      <a:accent5>
        <a:srgbClr val="8B5D3D"/>
      </a:accent5>
      <a:accent6>
        <a:srgbClr val="5C92B5"/>
      </a:accent6>
      <a:hlink>
        <a:srgbClr val="67AFBD"/>
      </a:hlink>
      <a:folHlink>
        <a:srgbClr val="C2A874"/>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ДОД ИКСС 11.04.02</Template>
  <TotalTime>1063</TotalTime>
  <Words>6345</Words>
  <Application>Microsoft Office PowerPoint</Application>
  <PresentationFormat>Экран (4:3)</PresentationFormat>
  <Paragraphs>525</Paragraphs>
  <Slides>41</Slides>
  <Notes>41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Презентация ДОД ИКСС 11.04.02</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krasov</dc:creator>
  <cp:lastModifiedBy>krasov</cp:lastModifiedBy>
  <cp:revision>116</cp:revision>
  <dcterms:created xsi:type="dcterms:W3CDTF">2016-04-11T09:12:14Z</dcterms:created>
  <dcterms:modified xsi:type="dcterms:W3CDTF">2017-10-05T05:21:36Z</dcterms:modified>
</cp:coreProperties>
</file>